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11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th Segu" userId="d6346836902e52e4" providerId="LiveId" clId="{652135AA-AC51-4F86-9CA2-DEE5C001A864}"/>
    <pc:docChg chg="modSld">
      <pc:chgData name="Sumanth Segu" userId="d6346836902e52e4" providerId="LiveId" clId="{652135AA-AC51-4F86-9CA2-DEE5C001A864}" dt="2025-12-26T10:39:22.465" v="30" actId="1076"/>
      <pc:docMkLst>
        <pc:docMk/>
      </pc:docMkLst>
      <pc:sldChg chg="modSp mod">
        <pc:chgData name="Sumanth Segu" userId="d6346836902e52e4" providerId="LiveId" clId="{652135AA-AC51-4F86-9CA2-DEE5C001A864}" dt="2025-12-26T10:39:22.465" v="30" actId="1076"/>
        <pc:sldMkLst>
          <pc:docMk/>
          <pc:sldMk cId="109035603" sldId="256"/>
        </pc:sldMkLst>
        <pc:spChg chg="mod">
          <ac:chgData name="Sumanth Segu" userId="d6346836902e52e4" providerId="LiveId" clId="{652135AA-AC51-4F86-9CA2-DEE5C001A864}" dt="2025-12-26T10:39:22.465" v="30" actId="1076"/>
          <ac:spMkLst>
            <pc:docMk/>
            <pc:sldMk cId="109035603" sldId="256"/>
            <ac:spMk id="16" creationId="{314C56FE-5FB1-41EB-4D4C-32E79CBD5A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FB689-B992-41C0-943F-B6B1D84E540A}" type="datetimeFigureOut">
              <a:rPr lang="en-IN" smtClean="0"/>
              <a:t>26-12-2025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DDE0-1DB9-4669-AA91-63623489CEC4}" type="slidenum">
              <a:rPr lang="en-IN" smtClean="0"/>
              <a:t>‹#›</a:t>
            </a:fld>
            <a:endParaRPr lang="en-IN"/>
          </a:p>
        </p:txBody>
      </p:sp>
    </p:spTree>
    <p:extLst>
      <p:ext uri="{BB962C8B-B14F-4D97-AF65-F5344CB8AC3E}">
        <p14:creationId xmlns:p14="http://schemas.microsoft.com/office/powerpoint/2010/main" val="17433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339E45-33F3-4133-8BDB-77B9F6584507}" type="slidenum">
              <a:rPr lang="en-IN" smtClean="0"/>
              <a:t>1</a:t>
            </a:fld>
            <a:endParaRPr lang="en-IN"/>
          </a:p>
        </p:txBody>
      </p:sp>
    </p:spTree>
    <p:extLst>
      <p:ext uri="{BB962C8B-B14F-4D97-AF65-F5344CB8AC3E}">
        <p14:creationId xmlns:p14="http://schemas.microsoft.com/office/powerpoint/2010/main" val="82399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C4F9-8915-85F1-18DA-6B0C0320D4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DA463A-F422-EB3C-A445-36B75A271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510FBC-8DE9-FC37-66DF-8FC719E6CE4C}"/>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5F273F5F-9F28-EC2D-BD10-66E36270F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60873D-CF7D-1423-E3B2-6DCF3A4D854B}"/>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3482051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27C-BCF8-B7C0-8A32-82D8EE500D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93AD23-59EB-867F-3A4B-7281377DD2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AF495-7701-CD16-E7D6-1F70393D97C9}"/>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53A2A25F-DEA9-26AE-E463-87EB8C4F73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F4F82-DA02-1663-6326-55F0D1936625}"/>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04786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8470E-CBAE-4616-F996-D122429461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259483-6F9E-1D9D-5B6F-973F5A8B2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D4AA98-2E7C-B2D5-1886-BD994699E73E}"/>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CDBC545E-650C-1AF3-31A7-1518CBEB2C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2EE95-9150-1CD4-D2CD-449923F232AE}"/>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152995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7F3C-4F24-C6AF-8376-00337A0008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16C6F2-A71D-7FF1-C4C5-28320A35AE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1942A-8E05-71E4-DA87-CF9064CE0C05}"/>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60621C1E-51BE-EC33-46C9-19C4907F3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095175-3D7F-6EBF-DD18-5490CA1395A2}"/>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29000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FD05-4D47-C31A-9DAB-BA25C3710F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1EA225-2194-0A04-39AA-2CC68D11A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8BD30-5E77-1D05-2C0E-DBFA2F0482FC}"/>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54974D00-6B6A-E530-338E-ECE961B42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9163B6-EF71-DABA-E2BF-F41EB40804C2}"/>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260774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97AE-F789-CF42-8955-F4C61DEFBE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28B161-B20A-E941-9FED-21B8CC8EC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9EF18E-64F7-77EE-4A6C-6F898AA2AD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02F2AB-E4DC-0F61-BC8D-BF4F56510A30}"/>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6" name="Footer Placeholder 5">
            <a:extLst>
              <a:ext uri="{FF2B5EF4-FFF2-40B4-BE49-F238E27FC236}">
                <a16:creationId xmlns:a16="http://schemas.microsoft.com/office/drawing/2014/main" id="{E4432C5F-0C21-822F-892E-7ED9C15874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EBA866-DF4B-B192-A910-CFAB52FE0284}"/>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1297688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CC9-5FB7-9C12-BAC0-5A1CD744A6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2CA12B-0C83-8246-9016-487D0B421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E2F858-DE23-FC67-D53A-957A4F766D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AD2BA1-B775-684B-CA68-5E4D81B15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C5DA99-776F-CBE2-D6BE-62B499459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1D2594-B321-16D6-C33C-A5C06D300DD8}"/>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8" name="Footer Placeholder 7">
            <a:extLst>
              <a:ext uri="{FF2B5EF4-FFF2-40B4-BE49-F238E27FC236}">
                <a16:creationId xmlns:a16="http://schemas.microsoft.com/office/drawing/2014/main" id="{6A2761CC-AE45-3179-90CE-00F758B85D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FABE9B-09E3-AE5B-7468-B214CFA955FB}"/>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341524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2658-21CF-D338-ACA2-59E8AC968F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1D98ED-8AF0-E58D-077C-EF9D02861A55}"/>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4" name="Footer Placeholder 3">
            <a:extLst>
              <a:ext uri="{FF2B5EF4-FFF2-40B4-BE49-F238E27FC236}">
                <a16:creationId xmlns:a16="http://schemas.microsoft.com/office/drawing/2014/main" id="{CE4287E7-4CE6-6E04-AC35-B52CFF9BC6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CFE7F9-21AF-53A4-5EC2-1E853C408CBE}"/>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6066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6949-E58E-16A2-C330-68561AA151E8}"/>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3" name="Footer Placeholder 2">
            <a:extLst>
              <a:ext uri="{FF2B5EF4-FFF2-40B4-BE49-F238E27FC236}">
                <a16:creationId xmlns:a16="http://schemas.microsoft.com/office/drawing/2014/main" id="{A3FDAC51-F039-96FB-4918-36226C1FE6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D0B975-50E0-9A13-1240-714C9D10750C}"/>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87171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83C2-BD32-DD51-5950-FB766B70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A0E724-4CA9-F0E0-8B4D-6DDD5102AB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BAA9B3-00B3-86C0-CC90-64269D74C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98978-317E-AF8D-DB58-CD23F6B5F390}"/>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6" name="Footer Placeholder 5">
            <a:extLst>
              <a:ext uri="{FF2B5EF4-FFF2-40B4-BE49-F238E27FC236}">
                <a16:creationId xmlns:a16="http://schemas.microsoft.com/office/drawing/2014/main" id="{1BF12477-C187-4026-671F-1B0E6FEDF1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CF5669-2412-DF8A-30AE-2802D99C392F}"/>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002824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9E4D-DEE8-D8B5-BA88-424AF8456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F92CA6-991A-3AFA-5A27-CA045DF76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9123AF-09BD-50FD-B0E3-F0166F71F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13B2F-3568-5486-C671-A58EC3C2F04C}"/>
              </a:ext>
            </a:extLst>
          </p:cNvPr>
          <p:cNvSpPr>
            <a:spLocks noGrp="1"/>
          </p:cNvSpPr>
          <p:nvPr>
            <p:ph type="dt" sz="half" idx="10"/>
          </p:nvPr>
        </p:nvSpPr>
        <p:spPr/>
        <p:txBody>
          <a:bodyPr/>
          <a:lstStyle/>
          <a:p>
            <a:fld id="{652F575A-D69C-472B-AC3B-445ABD7E61D4}" type="datetimeFigureOut">
              <a:rPr lang="en-IN" smtClean="0"/>
              <a:t>26-12-2025</a:t>
            </a:fld>
            <a:endParaRPr lang="en-IN"/>
          </a:p>
        </p:txBody>
      </p:sp>
      <p:sp>
        <p:nvSpPr>
          <p:cNvPr id="6" name="Footer Placeholder 5">
            <a:extLst>
              <a:ext uri="{FF2B5EF4-FFF2-40B4-BE49-F238E27FC236}">
                <a16:creationId xmlns:a16="http://schemas.microsoft.com/office/drawing/2014/main" id="{8AA58403-9432-39C2-5FA2-9D8F9DF348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2902BF-C471-8483-0244-2D7C989EA1B1}"/>
              </a:ext>
            </a:extLst>
          </p:cNvPr>
          <p:cNvSpPr>
            <a:spLocks noGrp="1"/>
          </p:cNvSpPr>
          <p:nvPr>
            <p:ph type="sldNum" sz="quarter" idx="12"/>
          </p:nvPr>
        </p:nvSpPr>
        <p:spPr/>
        <p:txBody>
          <a:bodyPr/>
          <a:lstStyle/>
          <a:p>
            <a:fld id="{C169F239-1764-47FA-A8D6-BCE290E90D9B}" type="slidenum">
              <a:rPr lang="en-IN" smtClean="0"/>
              <a:t>‹#›</a:t>
            </a:fld>
            <a:endParaRPr lang="en-IN"/>
          </a:p>
        </p:txBody>
      </p:sp>
    </p:spTree>
    <p:extLst>
      <p:ext uri="{BB962C8B-B14F-4D97-AF65-F5344CB8AC3E}">
        <p14:creationId xmlns:p14="http://schemas.microsoft.com/office/powerpoint/2010/main" val="419484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F09AB-EB21-26F2-02B5-3F9FE9D2BB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047A78-83F3-5CDE-8FBD-5F9B347EB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AE820C-FC5E-E1E6-3FF7-DB3E78A02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F575A-D69C-472B-AC3B-445ABD7E61D4}" type="datetimeFigureOut">
              <a:rPr lang="en-IN" smtClean="0"/>
              <a:t>26-12-2025</a:t>
            </a:fld>
            <a:endParaRPr lang="en-IN"/>
          </a:p>
        </p:txBody>
      </p:sp>
      <p:sp>
        <p:nvSpPr>
          <p:cNvPr id="5" name="Footer Placeholder 4">
            <a:extLst>
              <a:ext uri="{FF2B5EF4-FFF2-40B4-BE49-F238E27FC236}">
                <a16:creationId xmlns:a16="http://schemas.microsoft.com/office/drawing/2014/main" id="{8E23FDE7-0DED-8100-5E5E-5F94A5CB7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92344F-DA04-62B9-CF56-CA07CDB55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9F239-1764-47FA-A8D6-BCE290E90D9B}" type="slidenum">
              <a:rPr lang="en-IN" smtClean="0"/>
              <a:t>‹#›</a:t>
            </a:fld>
            <a:endParaRPr lang="en-IN"/>
          </a:p>
        </p:txBody>
      </p:sp>
    </p:spTree>
    <p:extLst>
      <p:ext uri="{BB962C8B-B14F-4D97-AF65-F5344CB8AC3E}">
        <p14:creationId xmlns:p14="http://schemas.microsoft.com/office/powerpoint/2010/main" val="2028327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D2EC80-F53C-D2AB-C0C5-58AF28E9146D}"/>
              </a:ext>
            </a:extLst>
          </p:cNvPr>
          <p:cNvSpPr txBox="1"/>
          <p:nvPr/>
        </p:nvSpPr>
        <p:spPr>
          <a:xfrm>
            <a:off x="242129" y="2477482"/>
            <a:ext cx="4881065" cy="1169551"/>
          </a:xfrm>
          <a:prstGeom prst="rect">
            <a:avLst/>
          </a:prstGeom>
          <a:noFill/>
        </p:spPr>
        <p:txBody>
          <a:bodyPr wrap="square">
            <a:spAutoFit/>
          </a:bodyPr>
          <a:lstStyle/>
          <a:p>
            <a:pPr algn="ctr"/>
            <a:r>
              <a:rPr lang="en-US" sz="3500" dirty="0">
                <a:latin typeface="Agency FB" panose="020B0503020202020204" pitchFamily="34" charset="0"/>
              </a:rPr>
              <a:t>Tank Monitoring and Operational Control</a:t>
            </a:r>
            <a:endParaRPr lang="en-IN" sz="3500" dirty="0">
              <a:latin typeface="Agency FB" panose="020B0503020202020204" pitchFamily="34" charset="0"/>
            </a:endParaRPr>
          </a:p>
        </p:txBody>
      </p:sp>
      <p:pic>
        <p:nvPicPr>
          <p:cNvPr id="8" name="Picture 7">
            <a:extLst>
              <a:ext uri="{FF2B5EF4-FFF2-40B4-BE49-F238E27FC236}">
                <a16:creationId xmlns:a16="http://schemas.microsoft.com/office/drawing/2014/main" id="{FCA185C0-EC08-CA35-E320-49E1000395A7}"/>
              </a:ext>
            </a:extLst>
          </p:cNvPr>
          <p:cNvPicPr>
            <a:picLocks noChangeAspect="1"/>
          </p:cNvPicPr>
          <p:nvPr/>
        </p:nvPicPr>
        <p:blipFill>
          <a:blip r:embed="rId3"/>
          <a:stretch>
            <a:fillRect/>
          </a:stretch>
        </p:blipFill>
        <p:spPr>
          <a:xfrm>
            <a:off x="8657949" y="3542072"/>
            <a:ext cx="3369939" cy="3208756"/>
          </a:xfrm>
          <a:prstGeom prst="rect">
            <a:avLst/>
          </a:prstGeom>
          <a:ln>
            <a:noFill/>
          </a:ln>
          <a:effectLst>
            <a:outerShdw blurRad="292100" dist="139700" dir="2700000" algn="tl" rotWithShape="0">
              <a:srgbClr val="333333">
                <a:alpha val="65000"/>
              </a:srgbClr>
            </a:outerShdw>
          </a:effectLst>
        </p:spPr>
      </p:pic>
      <p:sp>
        <p:nvSpPr>
          <p:cNvPr id="9" name="AutoShape 6" descr="Image of ">
            <a:extLst>
              <a:ext uri="{FF2B5EF4-FFF2-40B4-BE49-F238E27FC236}">
                <a16:creationId xmlns:a16="http://schemas.microsoft.com/office/drawing/2014/main" id="{A0251603-57DA-5337-BF34-2A3E12865E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676A0F3F-3A7A-4437-89DF-19A35074F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401" y="3522408"/>
            <a:ext cx="2714349" cy="3228420"/>
          </a:xfrm>
          <a:prstGeom prst="rect">
            <a:avLst/>
          </a:prstGeom>
          <a:ln>
            <a:noFill/>
          </a:ln>
          <a:effectLst>
            <a:outerShdw blurRad="292100" dist="139700" dir="2700000" algn="tl" rotWithShape="0">
              <a:srgbClr val="333333">
                <a:alpha val="65000"/>
              </a:srgbClr>
            </a:outerShdw>
          </a:effectLst>
        </p:spPr>
      </p:pic>
      <p:pic>
        <p:nvPicPr>
          <p:cNvPr id="1034" name="Picture 10" descr="Samsung has announced the launch of the sixth edition of the Samsung  Innovation Campus (SIC) scholarship in the following tracks: - Programming  - Artificial Intelligence - Internet of Things - Big… | Ziad Salama | 10  comments">
            <a:extLst>
              <a:ext uri="{FF2B5EF4-FFF2-40B4-BE49-F238E27FC236}">
                <a16:creationId xmlns:a16="http://schemas.microsoft.com/office/drawing/2014/main" id="{F5CC552D-4B7F-2486-B2EC-7484E21EF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401" y="161252"/>
            <a:ext cx="6404487" cy="3267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14C56FE-5FB1-41EB-4D4C-32E79CBD5A7C}"/>
              </a:ext>
            </a:extLst>
          </p:cNvPr>
          <p:cNvSpPr txBox="1"/>
          <p:nvPr/>
        </p:nvSpPr>
        <p:spPr>
          <a:xfrm>
            <a:off x="492583" y="4446379"/>
            <a:ext cx="2919211" cy="369332"/>
          </a:xfrm>
          <a:prstGeom prst="rect">
            <a:avLst/>
          </a:prstGeom>
          <a:noFill/>
        </p:spPr>
        <p:txBody>
          <a:bodyPr wrap="square">
            <a:spAutoFit/>
          </a:bodyPr>
          <a:lstStyle/>
          <a:p>
            <a:pPr marL="285750" indent="-285750">
              <a:buFont typeface="Arial" panose="020B0604020202020204" pitchFamily="34" charset="0"/>
              <a:buChar char="•"/>
            </a:pPr>
            <a:r>
              <a:rPr lang="en-IN" dirty="0"/>
              <a:t>S. Sumanth – 122EC0010</a:t>
            </a:r>
          </a:p>
        </p:txBody>
      </p:sp>
      <p:sp>
        <p:nvSpPr>
          <p:cNvPr id="18" name="TextBox 17">
            <a:extLst>
              <a:ext uri="{FF2B5EF4-FFF2-40B4-BE49-F238E27FC236}">
                <a16:creationId xmlns:a16="http://schemas.microsoft.com/office/drawing/2014/main" id="{901DBF32-A485-445F-CD9C-1B822360ABEE}"/>
              </a:ext>
            </a:extLst>
          </p:cNvPr>
          <p:cNvSpPr txBox="1"/>
          <p:nvPr/>
        </p:nvSpPr>
        <p:spPr>
          <a:xfrm>
            <a:off x="304801" y="4012754"/>
            <a:ext cx="6213986" cy="400110"/>
          </a:xfrm>
          <a:prstGeom prst="rect">
            <a:avLst/>
          </a:prstGeom>
          <a:noFill/>
        </p:spPr>
        <p:txBody>
          <a:bodyPr wrap="square">
            <a:spAutoFit/>
          </a:bodyPr>
          <a:lstStyle/>
          <a:p>
            <a:pPr>
              <a:buNone/>
            </a:pPr>
            <a:r>
              <a:rPr lang="en-IN" sz="2000" b="1" dirty="0"/>
              <a:t>Team Members</a:t>
            </a:r>
            <a:endParaRPr lang="en-IN" sz="2000" dirty="0"/>
          </a:p>
        </p:txBody>
      </p:sp>
      <p:sp>
        <p:nvSpPr>
          <p:cNvPr id="20" name="TextBox 19">
            <a:extLst>
              <a:ext uri="{FF2B5EF4-FFF2-40B4-BE49-F238E27FC236}">
                <a16:creationId xmlns:a16="http://schemas.microsoft.com/office/drawing/2014/main" id="{7EE6A2A3-0295-5A17-2E35-FD01D1802592}"/>
              </a:ext>
            </a:extLst>
          </p:cNvPr>
          <p:cNvSpPr txBox="1"/>
          <p:nvPr/>
        </p:nvSpPr>
        <p:spPr>
          <a:xfrm>
            <a:off x="-270386" y="1031460"/>
            <a:ext cx="6213986" cy="923330"/>
          </a:xfrm>
          <a:prstGeom prst="rect">
            <a:avLst/>
          </a:prstGeom>
          <a:noFill/>
        </p:spPr>
        <p:txBody>
          <a:bodyPr wrap="square">
            <a:spAutoFit/>
          </a:bodyPr>
          <a:lstStyle/>
          <a:p>
            <a:pPr algn="ctr"/>
            <a:r>
              <a:rPr lang="en-US" b="1" dirty="0"/>
              <a:t>Samsung Innovation Campus (IoT)</a:t>
            </a:r>
            <a:br>
              <a:rPr lang="en-US" dirty="0"/>
            </a:br>
            <a:r>
              <a:rPr lang="en-US" b="1" dirty="0"/>
              <a:t>Indian Institute of Information Technology Design and Manufacturing, Kurnool</a:t>
            </a:r>
            <a:endParaRPr lang="en-IN" dirty="0"/>
          </a:p>
        </p:txBody>
      </p:sp>
      <p:pic>
        <p:nvPicPr>
          <p:cNvPr id="1038" name="Picture 14" descr="CICT 2021 | IIITDM Kurnool">
            <a:extLst>
              <a:ext uri="{FF2B5EF4-FFF2-40B4-BE49-F238E27FC236}">
                <a16:creationId xmlns:a16="http://schemas.microsoft.com/office/drawing/2014/main" id="{7B2CB236-43CE-9868-1323-E075C80E4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710" y="111474"/>
            <a:ext cx="794587" cy="7945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amsung logo PNG transparent image download, size: 1024x768px">
            <a:extLst>
              <a:ext uri="{FF2B5EF4-FFF2-40B4-BE49-F238E27FC236}">
                <a16:creationId xmlns:a16="http://schemas.microsoft.com/office/drawing/2014/main" id="{91FB3B55-1791-0188-8D7D-47552B8C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6484"/>
            <a:ext cx="1671484" cy="12536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sung Logo Png - Free Transparent PNG ...">
            <a:extLst>
              <a:ext uri="{FF2B5EF4-FFF2-40B4-BE49-F238E27FC236}">
                <a16:creationId xmlns:a16="http://schemas.microsoft.com/office/drawing/2014/main" id="{AF3D94BF-F921-F37B-CE5F-C49307EA34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86" y="63551"/>
            <a:ext cx="1692377" cy="94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77A0BE-3AC1-95D9-626A-D7E78E6E9223}"/>
              </a:ext>
            </a:extLst>
          </p:cNvPr>
          <p:cNvSpPr txBox="1"/>
          <p:nvPr/>
        </p:nvSpPr>
        <p:spPr>
          <a:xfrm>
            <a:off x="373625" y="241557"/>
            <a:ext cx="2143433" cy="477054"/>
          </a:xfrm>
          <a:prstGeom prst="rect">
            <a:avLst/>
          </a:prstGeom>
          <a:noFill/>
        </p:spPr>
        <p:txBody>
          <a:bodyPr wrap="square">
            <a:spAutoFit/>
          </a:bodyPr>
          <a:lstStyle/>
          <a:p>
            <a:pPr algn="ctr">
              <a:buNone/>
            </a:pPr>
            <a:r>
              <a:rPr lang="en-IN" sz="2500" b="1" dirty="0">
                <a:latin typeface="Arial" panose="020B0604020202020204" pitchFamily="34" charset="0"/>
                <a:cs typeface="Arial" panose="020B0604020202020204" pitchFamily="34" charset="0"/>
              </a:rPr>
              <a:t>Conclusion</a:t>
            </a:r>
          </a:p>
        </p:txBody>
      </p:sp>
      <p:sp>
        <p:nvSpPr>
          <p:cNvPr id="7" name="TextBox 6">
            <a:extLst>
              <a:ext uri="{FF2B5EF4-FFF2-40B4-BE49-F238E27FC236}">
                <a16:creationId xmlns:a16="http://schemas.microsoft.com/office/drawing/2014/main" id="{F4A1A7F1-5777-38A0-A418-B15DC881CC9E}"/>
              </a:ext>
            </a:extLst>
          </p:cNvPr>
          <p:cNvSpPr txBox="1"/>
          <p:nvPr/>
        </p:nvSpPr>
        <p:spPr>
          <a:xfrm>
            <a:off x="832089" y="862934"/>
            <a:ext cx="4965292" cy="2031325"/>
          </a:xfrm>
          <a:prstGeom prst="rect">
            <a:avLst/>
          </a:prstGeom>
          <a:noFill/>
        </p:spPr>
        <p:txBody>
          <a:bodyPr wrap="square">
            <a:spAutoFit/>
          </a:bodyPr>
          <a:lstStyle/>
          <a:p>
            <a:pPr algn="just">
              <a:buNone/>
            </a:pPr>
            <a:r>
              <a:rPr lang="en-US" dirty="0"/>
              <a:t>This project successfully demonstrates a </a:t>
            </a:r>
            <a:r>
              <a:rPr lang="en-US" b="1" dirty="0"/>
              <a:t>low-cost, efficient, and scalable IoT-based solution</a:t>
            </a:r>
            <a:r>
              <a:rPr lang="en-US" dirty="0"/>
              <a:t> for real-time water tank monitoring and operational control. By integrating sensors, ESP32, MQTT communication, and a Node-RED dashboard, the system ensures accurate monitoring, timely alerts, and effective control of water resources. </a:t>
            </a:r>
          </a:p>
        </p:txBody>
      </p:sp>
      <p:pic>
        <p:nvPicPr>
          <p:cNvPr id="10" name="Picture 9">
            <a:extLst>
              <a:ext uri="{FF2B5EF4-FFF2-40B4-BE49-F238E27FC236}">
                <a16:creationId xmlns:a16="http://schemas.microsoft.com/office/drawing/2014/main" id="{29C503AE-6218-0D1A-7C3E-EBA5A584808F}"/>
              </a:ext>
            </a:extLst>
          </p:cNvPr>
          <p:cNvPicPr>
            <a:picLocks noChangeAspect="1"/>
          </p:cNvPicPr>
          <p:nvPr/>
        </p:nvPicPr>
        <p:blipFill>
          <a:blip r:embed="rId2"/>
          <a:stretch>
            <a:fillRect/>
          </a:stretch>
        </p:blipFill>
        <p:spPr>
          <a:xfrm>
            <a:off x="955692" y="3232355"/>
            <a:ext cx="3369939" cy="32087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CC89141-839F-16D6-327C-54C977C53CA2}"/>
              </a:ext>
            </a:extLst>
          </p:cNvPr>
          <p:cNvSpPr txBox="1"/>
          <p:nvPr/>
        </p:nvSpPr>
        <p:spPr>
          <a:xfrm>
            <a:off x="4886630" y="4517738"/>
            <a:ext cx="6651735" cy="1477328"/>
          </a:xfrm>
          <a:prstGeom prst="rect">
            <a:avLst/>
          </a:prstGeom>
          <a:noFill/>
        </p:spPr>
        <p:txBody>
          <a:bodyPr wrap="square">
            <a:spAutoFit/>
          </a:bodyPr>
          <a:lstStyle/>
          <a:p>
            <a:r>
              <a:rPr lang="en-US" dirty="0"/>
              <a:t>The use of LED-based motor simulation clearly validates the control logic while keeping the prototype simple and safe. Overall, the system addresses major challenges such as water wastage, motor damage, and excessive manual supervision, making it suitable for both small-scale and large-scale water management applications.</a:t>
            </a:r>
            <a:endParaRPr lang="en-IN" dirty="0"/>
          </a:p>
        </p:txBody>
      </p:sp>
      <p:pic>
        <p:nvPicPr>
          <p:cNvPr id="14" name="Picture 13">
            <a:extLst>
              <a:ext uri="{FF2B5EF4-FFF2-40B4-BE49-F238E27FC236}">
                <a16:creationId xmlns:a16="http://schemas.microsoft.com/office/drawing/2014/main" id="{33B7DA35-5AAB-D162-E276-1D26A0D10CF5}"/>
              </a:ext>
            </a:extLst>
          </p:cNvPr>
          <p:cNvPicPr>
            <a:picLocks noChangeAspect="1"/>
          </p:cNvPicPr>
          <p:nvPr/>
        </p:nvPicPr>
        <p:blipFill>
          <a:blip r:embed="rId3"/>
          <a:stretch>
            <a:fillRect/>
          </a:stretch>
        </p:blipFill>
        <p:spPr>
          <a:xfrm>
            <a:off x="5869857" y="753578"/>
            <a:ext cx="6081145"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73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E7B1B8-6FAD-D988-162A-4ED39792B417}"/>
              </a:ext>
            </a:extLst>
          </p:cNvPr>
          <p:cNvSpPr txBox="1"/>
          <p:nvPr/>
        </p:nvSpPr>
        <p:spPr>
          <a:xfrm>
            <a:off x="3162296" y="220554"/>
            <a:ext cx="7305369" cy="477054"/>
          </a:xfrm>
          <a:prstGeom prst="rect">
            <a:avLst/>
          </a:prstGeom>
          <a:noFill/>
        </p:spPr>
        <p:txBody>
          <a:bodyPr wrap="square">
            <a:spAutoFit/>
          </a:bodyPr>
          <a:lstStyle/>
          <a:p>
            <a:r>
              <a:rPr lang="en-US" sz="2500" b="1" dirty="0">
                <a:latin typeface="Arial Narrow" panose="020B0606020202030204" pitchFamily="34" charset="0"/>
              </a:rPr>
              <a:t>Challenges in Conventional Water Tank Management</a:t>
            </a:r>
            <a:endParaRPr lang="en-IN" sz="2500" b="1" dirty="0">
              <a:latin typeface="Arial Narrow" panose="020B0606020202030204" pitchFamily="34" charset="0"/>
            </a:endParaRPr>
          </a:p>
        </p:txBody>
      </p:sp>
      <p:sp>
        <p:nvSpPr>
          <p:cNvPr id="7" name="TextBox 6">
            <a:extLst>
              <a:ext uri="{FF2B5EF4-FFF2-40B4-BE49-F238E27FC236}">
                <a16:creationId xmlns:a16="http://schemas.microsoft.com/office/drawing/2014/main" id="{C1BCFB41-0FBD-DF44-2012-3388F755F2F4}"/>
              </a:ext>
            </a:extLst>
          </p:cNvPr>
          <p:cNvSpPr txBox="1"/>
          <p:nvPr/>
        </p:nvSpPr>
        <p:spPr>
          <a:xfrm>
            <a:off x="894734" y="1461652"/>
            <a:ext cx="4994789" cy="923330"/>
          </a:xfrm>
          <a:prstGeom prst="rect">
            <a:avLst/>
          </a:prstGeom>
          <a:noFill/>
        </p:spPr>
        <p:txBody>
          <a:bodyPr wrap="square">
            <a:spAutoFit/>
          </a:bodyPr>
          <a:lstStyle/>
          <a:p>
            <a:endParaRPr lang="en-US" dirty="0"/>
          </a:p>
          <a:p>
            <a:endParaRPr lang="en-US" dirty="0"/>
          </a:p>
          <a:p>
            <a:endParaRPr lang="en-US" dirty="0"/>
          </a:p>
        </p:txBody>
      </p:sp>
      <p:pic>
        <p:nvPicPr>
          <p:cNvPr id="2050" name="Picture 2" descr="BWSSB targets overhead tank water wastage in new move">
            <a:extLst>
              <a:ext uri="{FF2B5EF4-FFF2-40B4-BE49-F238E27FC236}">
                <a16:creationId xmlns:a16="http://schemas.microsoft.com/office/drawing/2014/main" id="{C43D2BE9-7555-8721-1F23-CFC5832D0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671" y="1359986"/>
            <a:ext cx="3952640" cy="4545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38A4E5A1-21D6-31AC-5501-1FDD106B9D66}"/>
              </a:ext>
            </a:extLst>
          </p:cNvPr>
          <p:cNvSpPr/>
          <p:nvPr/>
        </p:nvSpPr>
        <p:spPr>
          <a:xfrm>
            <a:off x="526013" y="917356"/>
            <a:ext cx="4016489" cy="1147417"/>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Manual monitoring leads to </a:t>
            </a:r>
            <a:r>
              <a:rPr lang="en-US" sz="1600" b="1" dirty="0"/>
              <a:t>human errors and inefficiency</a:t>
            </a:r>
          </a:p>
        </p:txBody>
      </p:sp>
      <p:sp>
        <p:nvSpPr>
          <p:cNvPr id="19" name="Arrow: Right 18">
            <a:extLst>
              <a:ext uri="{FF2B5EF4-FFF2-40B4-BE49-F238E27FC236}">
                <a16:creationId xmlns:a16="http://schemas.microsoft.com/office/drawing/2014/main" id="{9C9595A7-9DBB-76B2-1A6C-CCF6C78E0B4C}"/>
              </a:ext>
            </a:extLst>
          </p:cNvPr>
          <p:cNvSpPr/>
          <p:nvPr/>
        </p:nvSpPr>
        <p:spPr>
          <a:xfrm>
            <a:off x="3860418" y="1815516"/>
            <a:ext cx="3765755" cy="13129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b="1" dirty="0"/>
              <a:t>Water overflow</a:t>
            </a:r>
            <a:r>
              <a:rPr lang="en-US" sz="1600" dirty="0"/>
              <a:t> causes wastage and poor resource utilization</a:t>
            </a:r>
          </a:p>
        </p:txBody>
      </p:sp>
      <p:sp>
        <p:nvSpPr>
          <p:cNvPr id="20" name="Arrow: Right 19">
            <a:extLst>
              <a:ext uri="{FF2B5EF4-FFF2-40B4-BE49-F238E27FC236}">
                <a16:creationId xmlns:a16="http://schemas.microsoft.com/office/drawing/2014/main" id="{0BD21687-1A6F-79A4-32C7-944751A6193D}"/>
              </a:ext>
            </a:extLst>
          </p:cNvPr>
          <p:cNvSpPr/>
          <p:nvPr/>
        </p:nvSpPr>
        <p:spPr>
          <a:xfrm>
            <a:off x="451689" y="5191217"/>
            <a:ext cx="3952640" cy="116609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b="1" dirty="0"/>
              <a:t>Dry running of motors</a:t>
            </a:r>
            <a:r>
              <a:rPr lang="en-US" sz="1600" dirty="0"/>
              <a:t> damages pumps and increases maintenance cost</a:t>
            </a:r>
          </a:p>
        </p:txBody>
      </p:sp>
      <p:sp>
        <p:nvSpPr>
          <p:cNvPr id="23" name="Arrow: Right 22">
            <a:extLst>
              <a:ext uri="{FF2B5EF4-FFF2-40B4-BE49-F238E27FC236}">
                <a16:creationId xmlns:a16="http://schemas.microsoft.com/office/drawing/2014/main" id="{D687E6FB-0D21-5405-656B-2FD50FFE0D43}"/>
              </a:ext>
            </a:extLst>
          </p:cNvPr>
          <p:cNvSpPr/>
          <p:nvPr/>
        </p:nvSpPr>
        <p:spPr>
          <a:xfrm>
            <a:off x="526014" y="3136306"/>
            <a:ext cx="3913894" cy="116609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dirty="0"/>
              <a:t>No </a:t>
            </a:r>
            <a:r>
              <a:rPr lang="en-US" sz="1600" b="1" dirty="0"/>
              <a:t>real-time alerts or remote monitoring</a:t>
            </a:r>
          </a:p>
        </p:txBody>
      </p:sp>
      <p:sp>
        <p:nvSpPr>
          <p:cNvPr id="24" name="Arrow: Right 23">
            <a:extLst>
              <a:ext uri="{FF2B5EF4-FFF2-40B4-BE49-F238E27FC236}">
                <a16:creationId xmlns:a16="http://schemas.microsoft.com/office/drawing/2014/main" id="{D7ABEFF0-B8B0-2BD4-0B7E-20EF7C635F8D}"/>
              </a:ext>
            </a:extLst>
          </p:cNvPr>
          <p:cNvSpPr/>
          <p:nvPr/>
        </p:nvSpPr>
        <p:spPr>
          <a:xfrm>
            <a:off x="3806262" y="4164972"/>
            <a:ext cx="3813701" cy="125104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buFont typeface="Arial" panose="020B0604020202020204" pitchFamily="34" charset="0"/>
              <a:buChar char="•"/>
            </a:pPr>
            <a:r>
              <a:rPr lang="en-US" sz="1600" dirty="0"/>
              <a:t>High </a:t>
            </a:r>
            <a:r>
              <a:rPr lang="en-US" sz="1600" b="1" dirty="0"/>
              <a:t>electricity consumption</a:t>
            </a:r>
            <a:r>
              <a:rPr lang="en-US" sz="1600" dirty="0"/>
              <a:t> due to improper motor usage</a:t>
            </a:r>
          </a:p>
        </p:txBody>
      </p:sp>
      <p:pic>
        <p:nvPicPr>
          <p:cNvPr id="25" name="Picture 24">
            <a:extLst>
              <a:ext uri="{FF2B5EF4-FFF2-40B4-BE49-F238E27FC236}">
                <a16:creationId xmlns:a16="http://schemas.microsoft.com/office/drawing/2014/main" id="{0CB35B25-6A18-96F9-B8AB-A1DEA165F29D}"/>
              </a:ext>
            </a:extLst>
          </p:cNvPr>
          <p:cNvPicPr>
            <a:picLocks noChangeAspect="1"/>
          </p:cNvPicPr>
          <p:nvPr/>
        </p:nvPicPr>
        <p:blipFill>
          <a:blip r:embed="rId3"/>
          <a:stretch>
            <a:fillRect/>
          </a:stretch>
        </p:blipFill>
        <p:spPr>
          <a:xfrm>
            <a:off x="526013" y="1809955"/>
            <a:ext cx="3285245" cy="1599381"/>
          </a:xfrm>
          <a:prstGeom prst="rect">
            <a:avLst/>
          </a:prstGeom>
        </p:spPr>
      </p:pic>
      <p:pic>
        <p:nvPicPr>
          <p:cNvPr id="2054" name="Picture 6" descr="How to Optimize Your Supply Chain with Remote Monitoring">
            <a:extLst>
              <a:ext uri="{FF2B5EF4-FFF2-40B4-BE49-F238E27FC236}">
                <a16:creationId xmlns:a16="http://schemas.microsoft.com/office/drawing/2014/main" id="{E558DB33-2758-6028-DB7D-B105169CD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221" y="2862141"/>
            <a:ext cx="2467521" cy="15743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lectricity Bill Rules: Electricity Department has made a new rule for  collecting security money, now the amount will be added to the bill every  month. - informalnewz">
            <a:extLst>
              <a:ext uri="{FF2B5EF4-FFF2-40B4-BE49-F238E27FC236}">
                <a16:creationId xmlns:a16="http://schemas.microsoft.com/office/drawing/2014/main" id="{29344781-9469-8288-DFFF-D404200CB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12" y="4052857"/>
            <a:ext cx="3255937" cy="139943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8083C2EB-88E4-E380-12C2-40ABBE2E7793}"/>
              </a:ext>
            </a:extLst>
          </p:cNvPr>
          <p:cNvSpPr/>
          <p:nvPr/>
        </p:nvSpPr>
        <p:spPr>
          <a:xfrm>
            <a:off x="6814980" y="6078390"/>
            <a:ext cx="5348747" cy="3415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sz="1600" dirty="0"/>
              <a:t>➡️ </a:t>
            </a:r>
            <a:r>
              <a:rPr lang="en-US" sz="1600" b="1" dirty="0"/>
              <a:t>Need:</a:t>
            </a:r>
            <a:r>
              <a:rPr lang="en-US" sz="1600" dirty="0"/>
              <a:t> An automated, smart, real-time monitoring system</a:t>
            </a:r>
          </a:p>
          <a:p>
            <a:pPr algn="ctr"/>
            <a:endParaRPr lang="en-IN" dirty="0"/>
          </a:p>
        </p:txBody>
      </p:sp>
    </p:spTree>
    <p:extLst>
      <p:ext uri="{BB962C8B-B14F-4D97-AF65-F5344CB8AC3E}">
        <p14:creationId xmlns:p14="http://schemas.microsoft.com/office/powerpoint/2010/main" val="2156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CD6940-3FD0-EC72-6EE4-B8EC95A1FE88}"/>
              </a:ext>
            </a:extLst>
          </p:cNvPr>
          <p:cNvSpPr txBox="1"/>
          <p:nvPr/>
        </p:nvSpPr>
        <p:spPr>
          <a:xfrm>
            <a:off x="3048000" y="211566"/>
            <a:ext cx="6096000" cy="477054"/>
          </a:xfrm>
          <a:prstGeom prst="rect">
            <a:avLst/>
          </a:prstGeom>
          <a:noFill/>
        </p:spPr>
        <p:txBody>
          <a:bodyPr wrap="square">
            <a:spAutoFit/>
          </a:bodyPr>
          <a:lstStyle/>
          <a:p>
            <a:pPr algn="ctr"/>
            <a:r>
              <a:rPr lang="en-IN" sz="2500" b="1" u="sng" dirty="0">
                <a:latin typeface="+mj-lt"/>
              </a:rPr>
              <a:t>Proposed Smart IoT-Based Solution</a:t>
            </a:r>
          </a:p>
        </p:txBody>
      </p:sp>
      <p:sp>
        <p:nvSpPr>
          <p:cNvPr id="7" name="TextBox 6">
            <a:extLst>
              <a:ext uri="{FF2B5EF4-FFF2-40B4-BE49-F238E27FC236}">
                <a16:creationId xmlns:a16="http://schemas.microsoft.com/office/drawing/2014/main" id="{E8151342-FA7A-0312-7CF9-13A96E04B20C}"/>
              </a:ext>
            </a:extLst>
          </p:cNvPr>
          <p:cNvSpPr txBox="1"/>
          <p:nvPr/>
        </p:nvSpPr>
        <p:spPr>
          <a:xfrm>
            <a:off x="235974" y="1047955"/>
            <a:ext cx="6096000" cy="338554"/>
          </a:xfrm>
          <a:prstGeom prst="rect">
            <a:avLst/>
          </a:prstGeom>
          <a:noFill/>
        </p:spPr>
        <p:txBody>
          <a:bodyPr wrap="square">
            <a:spAutoFit/>
          </a:bodyPr>
          <a:lstStyle/>
          <a:p>
            <a:pPr marL="285750" indent="-285750">
              <a:buFont typeface="Arial" panose="020B0604020202020204" pitchFamily="34" charset="0"/>
              <a:buChar char="•"/>
            </a:pPr>
            <a:r>
              <a:rPr lang="en-IN" sz="1600" b="1" dirty="0"/>
              <a:t>Continuous</a:t>
            </a:r>
            <a:r>
              <a:rPr lang="en-IN" sz="1600" dirty="0"/>
              <a:t> </a:t>
            </a:r>
            <a:r>
              <a:rPr lang="en-IN" sz="1600" b="1" dirty="0"/>
              <a:t>water level monitoring</a:t>
            </a:r>
            <a:endParaRPr lang="en-IN" sz="1600" dirty="0"/>
          </a:p>
        </p:txBody>
      </p:sp>
      <p:pic>
        <p:nvPicPr>
          <p:cNvPr id="9" name="Picture 8">
            <a:extLst>
              <a:ext uri="{FF2B5EF4-FFF2-40B4-BE49-F238E27FC236}">
                <a16:creationId xmlns:a16="http://schemas.microsoft.com/office/drawing/2014/main" id="{A1E92516-0077-5F4C-EAC9-DB8C227259C5}"/>
              </a:ext>
            </a:extLst>
          </p:cNvPr>
          <p:cNvPicPr>
            <a:picLocks noChangeAspect="1"/>
          </p:cNvPicPr>
          <p:nvPr/>
        </p:nvPicPr>
        <p:blipFill>
          <a:blip r:embed="rId2">
            <a:extLst>
              <a:ext uri="{28A0092B-C50C-407E-A947-70E740481C1C}">
                <a14:useLocalDpi xmlns:a14="http://schemas.microsoft.com/office/drawing/2010/main" val="0"/>
              </a:ext>
            </a:extLst>
          </a:blip>
          <a:srcRect l="10401" r="11099"/>
          <a:stretch>
            <a:fillRect/>
          </a:stretch>
        </p:blipFill>
        <p:spPr>
          <a:xfrm>
            <a:off x="4907499" y="1046991"/>
            <a:ext cx="7284501" cy="4737328"/>
          </a:xfrm>
          <a:prstGeom prst="rect">
            <a:avLst/>
          </a:prstGeom>
        </p:spPr>
      </p:pic>
      <p:sp>
        <p:nvSpPr>
          <p:cNvPr id="13" name="TextBox 12">
            <a:extLst>
              <a:ext uri="{FF2B5EF4-FFF2-40B4-BE49-F238E27FC236}">
                <a16:creationId xmlns:a16="http://schemas.microsoft.com/office/drawing/2014/main" id="{72813A4D-78C3-5207-4A07-BF443D3E2782}"/>
              </a:ext>
            </a:extLst>
          </p:cNvPr>
          <p:cNvSpPr txBox="1"/>
          <p:nvPr/>
        </p:nvSpPr>
        <p:spPr>
          <a:xfrm>
            <a:off x="428304" y="1326622"/>
            <a:ext cx="4532671" cy="1169551"/>
          </a:xfrm>
          <a:prstGeom prst="rect">
            <a:avLst/>
          </a:prstGeom>
          <a:noFill/>
        </p:spPr>
        <p:txBody>
          <a:bodyPr wrap="square">
            <a:spAutoFit/>
          </a:bodyPr>
          <a:lstStyle/>
          <a:p>
            <a:r>
              <a:rPr lang="en-US" sz="1400" dirty="0"/>
              <a:t>The system continuously measures the water level in the tank using an ultrasonic sensor mounted at the top. The sensor calculates the distance to the water surface in real time, allowing accurate and uninterrupted monitoring without manual intervention.</a:t>
            </a:r>
            <a:endParaRPr lang="en-IN" sz="1400" dirty="0"/>
          </a:p>
        </p:txBody>
      </p:sp>
      <p:sp>
        <p:nvSpPr>
          <p:cNvPr id="15" name="TextBox 14">
            <a:extLst>
              <a:ext uri="{FF2B5EF4-FFF2-40B4-BE49-F238E27FC236}">
                <a16:creationId xmlns:a16="http://schemas.microsoft.com/office/drawing/2014/main" id="{4E21D869-59BA-AF8C-B058-A5493FAF300B}"/>
              </a:ext>
            </a:extLst>
          </p:cNvPr>
          <p:cNvSpPr txBox="1"/>
          <p:nvPr/>
        </p:nvSpPr>
        <p:spPr>
          <a:xfrm>
            <a:off x="235974" y="2588130"/>
            <a:ext cx="6331974" cy="369332"/>
          </a:xfrm>
          <a:prstGeom prst="rect">
            <a:avLst/>
          </a:prstGeom>
          <a:noFill/>
        </p:spPr>
        <p:txBody>
          <a:bodyPr wrap="square">
            <a:spAutoFit/>
          </a:bodyPr>
          <a:lstStyle/>
          <a:p>
            <a:pPr marL="285750" indent="-285750">
              <a:buFont typeface="Arial" panose="020B0604020202020204" pitchFamily="34" charset="0"/>
              <a:buChar char="•"/>
            </a:pPr>
            <a:r>
              <a:rPr lang="en-IN" b="1" dirty="0"/>
              <a:t>Real-Time Dashboard Visualization</a:t>
            </a:r>
          </a:p>
        </p:txBody>
      </p:sp>
      <p:sp>
        <p:nvSpPr>
          <p:cNvPr id="17" name="TextBox 16">
            <a:extLst>
              <a:ext uri="{FF2B5EF4-FFF2-40B4-BE49-F238E27FC236}">
                <a16:creationId xmlns:a16="http://schemas.microsoft.com/office/drawing/2014/main" id="{1974B2FD-B29C-2F77-6253-97875F943EB9}"/>
              </a:ext>
            </a:extLst>
          </p:cNvPr>
          <p:cNvSpPr txBox="1"/>
          <p:nvPr/>
        </p:nvSpPr>
        <p:spPr>
          <a:xfrm>
            <a:off x="423689" y="2941109"/>
            <a:ext cx="4503175" cy="1169551"/>
          </a:xfrm>
          <a:prstGeom prst="rect">
            <a:avLst/>
          </a:prstGeom>
          <a:noFill/>
        </p:spPr>
        <p:txBody>
          <a:bodyPr wrap="square">
            <a:spAutoFit/>
          </a:bodyPr>
          <a:lstStyle/>
          <a:p>
            <a:pPr>
              <a:buNone/>
            </a:pPr>
            <a:r>
              <a:rPr lang="en-US" sz="1400" dirty="0"/>
              <a:t>All sensor data, including water level, temperature, humidity, and motor status, is displayed live on a Node-RED dashboard. This enables users to instantly view the tank condition from any internet-connected device, ensuring transparency and ease of monitoring.</a:t>
            </a:r>
          </a:p>
        </p:txBody>
      </p:sp>
      <p:sp>
        <p:nvSpPr>
          <p:cNvPr id="19" name="TextBox 18">
            <a:extLst>
              <a:ext uri="{FF2B5EF4-FFF2-40B4-BE49-F238E27FC236}">
                <a16:creationId xmlns:a16="http://schemas.microsoft.com/office/drawing/2014/main" id="{22B7EE55-3BD1-7661-0F0A-AEE0A5C1CBC7}"/>
              </a:ext>
            </a:extLst>
          </p:cNvPr>
          <p:cNvSpPr txBox="1"/>
          <p:nvPr/>
        </p:nvSpPr>
        <p:spPr>
          <a:xfrm>
            <a:off x="235974" y="4278973"/>
            <a:ext cx="6331974" cy="369332"/>
          </a:xfrm>
          <a:prstGeom prst="rect">
            <a:avLst/>
          </a:prstGeom>
          <a:noFill/>
        </p:spPr>
        <p:txBody>
          <a:bodyPr wrap="square">
            <a:spAutoFit/>
          </a:bodyPr>
          <a:lstStyle/>
          <a:p>
            <a:pPr marL="285750" indent="-285750">
              <a:buFont typeface="Arial" panose="020B0604020202020204" pitchFamily="34" charset="0"/>
              <a:buChar char="•"/>
            </a:pPr>
            <a:r>
              <a:rPr lang="en-US" b="1" dirty="0"/>
              <a:t>Remote Motor Control Using LED Simulation</a:t>
            </a:r>
          </a:p>
        </p:txBody>
      </p:sp>
      <p:sp>
        <p:nvSpPr>
          <p:cNvPr id="21" name="TextBox 20">
            <a:extLst>
              <a:ext uri="{FF2B5EF4-FFF2-40B4-BE49-F238E27FC236}">
                <a16:creationId xmlns:a16="http://schemas.microsoft.com/office/drawing/2014/main" id="{9191E94E-6C6B-B24E-B32D-9423987F5375}"/>
              </a:ext>
            </a:extLst>
          </p:cNvPr>
          <p:cNvSpPr txBox="1"/>
          <p:nvPr/>
        </p:nvSpPr>
        <p:spPr>
          <a:xfrm>
            <a:off x="486369" y="4757695"/>
            <a:ext cx="4416542" cy="1384995"/>
          </a:xfrm>
          <a:prstGeom prst="rect">
            <a:avLst/>
          </a:prstGeom>
          <a:noFill/>
        </p:spPr>
        <p:txBody>
          <a:bodyPr wrap="square">
            <a:spAutoFit/>
          </a:bodyPr>
          <a:lstStyle/>
          <a:p>
            <a:pPr>
              <a:buNone/>
            </a:pPr>
            <a:r>
              <a:rPr lang="en-US" sz="1400" dirty="0"/>
              <a:t>Motor operation is simulated using an LED, where the LED ON state represents the motor running and LED OFF represents the motor stopped. Through the dashboard, users can remotely control this LED, demonstrating how real motor control can be implemented using a relay in actual deployment.</a:t>
            </a:r>
          </a:p>
        </p:txBody>
      </p:sp>
      <p:sp>
        <p:nvSpPr>
          <p:cNvPr id="22" name="TextBox 21">
            <a:extLst>
              <a:ext uri="{FF2B5EF4-FFF2-40B4-BE49-F238E27FC236}">
                <a16:creationId xmlns:a16="http://schemas.microsoft.com/office/drawing/2014/main" id="{9315BFCD-A8C7-C9F0-2D09-F52D61E66101}"/>
              </a:ext>
            </a:extLst>
          </p:cNvPr>
          <p:cNvSpPr txBox="1"/>
          <p:nvPr/>
        </p:nvSpPr>
        <p:spPr>
          <a:xfrm>
            <a:off x="6641438" y="5756702"/>
            <a:ext cx="3816622" cy="369332"/>
          </a:xfrm>
          <a:prstGeom prst="rect">
            <a:avLst/>
          </a:prstGeom>
          <a:noFill/>
        </p:spPr>
        <p:txBody>
          <a:bodyPr wrap="none" rtlCol="0">
            <a:spAutoFit/>
          </a:bodyPr>
          <a:lstStyle/>
          <a:p>
            <a:r>
              <a:rPr lang="en-IN" dirty="0"/>
              <a:t>Interface of the created IOT dashboard</a:t>
            </a:r>
          </a:p>
        </p:txBody>
      </p:sp>
    </p:spTree>
    <p:extLst>
      <p:ext uri="{BB962C8B-B14F-4D97-AF65-F5344CB8AC3E}">
        <p14:creationId xmlns:p14="http://schemas.microsoft.com/office/powerpoint/2010/main" val="8525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2,600+ Email Alert Stock Photos, Pictures &amp; Royalty-Free Images - iStock">
            <a:extLst>
              <a:ext uri="{FF2B5EF4-FFF2-40B4-BE49-F238E27FC236}">
                <a16:creationId xmlns:a16="http://schemas.microsoft.com/office/drawing/2014/main" id="{9E5A604A-A3A5-1CAC-7BF8-6BB22144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917" y="1513380"/>
            <a:ext cx="4741496" cy="3548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470570-1F73-F646-F437-14AEA36C9CAD}"/>
              </a:ext>
            </a:extLst>
          </p:cNvPr>
          <p:cNvSpPr txBox="1"/>
          <p:nvPr/>
        </p:nvSpPr>
        <p:spPr>
          <a:xfrm>
            <a:off x="2340077" y="267618"/>
            <a:ext cx="6096000" cy="477054"/>
          </a:xfrm>
          <a:prstGeom prst="rect">
            <a:avLst/>
          </a:prstGeom>
          <a:noFill/>
        </p:spPr>
        <p:txBody>
          <a:bodyPr wrap="square">
            <a:spAutoFit/>
          </a:bodyPr>
          <a:lstStyle/>
          <a:p>
            <a:pPr algn="ctr"/>
            <a:r>
              <a:rPr lang="en-IN" sz="2500" b="1" dirty="0">
                <a:latin typeface="+mj-lt"/>
              </a:rPr>
              <a:t>Proposed Smart IoT-Based Solution </a:t>
            </a:r>
            <a:r>
              <a:rPr lang="en-IN" sz="2500" b="1" dirty="0" err="1">
                <a:latin typeface="+mj-lt"/>
              </a:rPr>
              <a:t>contd</a:t>
            </a:r>
            <a:r>
              <a:rPr lang="en-IN" sz="2500" b="1" dirty="0">
                <a:latin typeface="+mj-lt"/>
              </a:rPr>
              <a:t>….</a:t>
            </a:r>
          </a:p>
        </p:txBody>
      </p:sp>
      <p:sp>
        <p:nvSpPr>
          <p:cNvPr id="9" name="TextBox 8">
            <a:extLst>
              <a:ext uri="{FF2B5EF4-FFF2-40B4-BE49-F238E27FC236}">
                <a16:creationId xmlns:a16="http://schemas.microsoft.com/office/drawing/2014/main" id="{9963E961-B065-F42D-3BAE-9454FE7C5B89}"/>
              </a:ext>
            </a:extLst>
          </p:cNvPr>
          <p:cNvSpPr txBox="1"/>
          <p:nvPr/>
        </p:nvSpPr>
        <p:spPr>
          <a:xfrm>
            <a:off x="693788" y="1513380"/>
            <a:ext cx="6096000" cy="369332"/>
          </a:xfrm>
          <a:prstGeom prst="rect">
            <a:avLst/>
          </a:prstGeom>
          <a:noFill/>
        </p:spPr>
        <p:txBody>
          <a:bodyPr wrap="square">
            <a:spAutoFit/>
          </a:bodyPr>
          <a:lstStyle/>
          <a:p>
            <a:pPr marL="285750" indent="-285750">
              <a:buFont typeface="Arial" panose="020B0604020202020204" pitchFamily="34" charset="0"/>
              <a:buChar char="•"/>
            </a:pPr>
            <a:r>
              <a:rPr lang="en-US" b="1" dirty="0"/>
              <a:t>Automatic Email Alerts at Critical Levels</a:t>
            </a:r>
          </a:p>
        </p:txBody>
      </p:sp>
      <p:sp>
        <p:nvSpPr>
          <p:cNvPr id="11" name="TextBox 10">
            <a:extLst>
              <a:ext uri="{FF2B5EF4-FFF2-40B4-BE49-F238E27FC236}">
                <a16:creationId xmlns:a16="http://schemas.microsoft.com/office/drawing/2014/main" id="{F684CF21-F4FE-66B7-6E1A-C6AAFD67DFFA}"/>
              </a:ext>
            </a:extLst>
          </p:cNvPr>
          <p:cNvSpPr txBox="1"/>
          <p:nvPr/>
        </p:nvSpPr>
        <p:spPr>
          <a:xfrm>
            <a:off x="929761" y="1882712"/>
            <a:ext cx="5860027" cy="1077218"/>
          </a:xfrm>
          <a:prstGeom prst="rect">
            <a:avLst/>
          </a:prstGeom>
          <a:noFill/>
        </p:spPr>
        <p:txBody>
          <a:bodyPr wrap="square">
            <a:spAutoFit/>
          </a:bodyPr>
          <a:lstStyle/>
          <a:p>
            <a:pPr>
              <a:buNone/>
            </a:pPr>
            <a:r>
              <a:rPr lang="en-US" sz="1600" dirty="0"/>
              <a:t>The system automatically sends email notifications when the water level crosses predefined thresholds—below 10% (low level) and above 90% (high level). These alerts help prevent dry running of the motor and water overflow without requiring continuous supervision.</a:t>
            </a:r>
          </a:p>
        </p:txBody>
      </p:sp>
      <p:sp>
        <p:nvSpPr>
          <p:cNvPr id="13" name="TextBox 12">
            <a:extLst>
              <a:ext uri="{FF2B5EF4-FFF2-40B4-BE49-F238E27FC236}">
                <a16:creationId xmlns:a16="http://schemas.microsoft.com/office/drawing/2014/main" id="{71DA00AB-A417-9D2C-2979-30E139BE1116}"/>
              </a:ext>
            </a:extLst>
          </p:cNvPr>
          <p:cNvSpPr txBox="1"/>
          <p:nvPr/>
        </p:nvSpPr>
        <p:spPr>
          <a:xfrm>
            <a:off x="693788" y="3105834"/>
            <a:ext cx="6096000" cy="646331"/>
          </a:xfrm>
          <a:prstGeom prst="rect">
            <a:avLst/>
          </a:prstGeom>
          <a:noFill/>
        </p:spPr>
        <p:txBody>
          <a:bodyPr wrap="square">
            <a:spAutoFit/>
          </a:bodyPr>
          <a:lstStyle/>
          <a:p>
            <a:pPr marL="285750" indent="-285750">
              <a:buFont typeface="Arial" panose="020B0604020202020204" pitchFamily="34" charset="0"/>
              <a:buChar char="•"/>
            </a:pPr>
            <a:r>
              <a:rPr lang="en-US" b="1" dirty="0"/>
              <a:t>Reduction in Water Wastage, Power Loss, and Manual Effort</a:t>
            </a:r>
          </a:p>
        </p:txBody>
      </p:sp>
      <p:sp>
        <p:nvSpPr>
          <p:cNvPr id="15" name="TextBox 14">
            <a:extLst>
              <a:ext uri="{FF2B5EF4-FFF2-40B4-BE49-F238E27FC236}">
                <a16:creationId xmlns:a16="http://schemas.microsoft.com/office/drawing/2014/main" id="{83F2CEC6-67C8-F51D-DF11-6B69094C11DA}"/>
              </a:ext>
            </a:extLst>
          </p:cNvPr>
          <p:cNvSpPr txBox="1"/>
          <p:nvPr/>
        </p:nvSpPr>
        <p:spPr>
          <a:xfrm>
            <a:off x="929761" y="3697076"/>
            <a:ext cx="5824999" cy="1323439"/>
          </a:xfrm>
          <a:prstGeom prst="rect">
            <a:avLst/>
          </a:prstGeom>
          <a:noFill/>
        </p:spPr>
        <p:txBody>
          <a:bodyPr wrap="square">
            <a:spAutoFit/>
          </a:bodyPr>
          <a:lstStyle/>
          <a:p>
            <a:pPr>
              <a:buNone/>
            </a:pPr>
            <a:r>
              <a:rPr lang="en-US" sz="1600" dirty="0"/>
              <a:t>By automating monitoring, alerting, and control, the system significantly reduces water wastage caused by overflow and minimizes electricity loss due to unnecessary motor operation. It also eliminates the need for frequent manual checks, making water management more efficient and reliable.</a:t>
            </a:r>
          </a:p>
        </p:txBody>
      </p:sp>
    </p:spTree>
    <p:extLst>
      <p:ext uri="{BB962C8B-B14F-4D97-AF65-F5344CB8AC3E}">
        <p14:creationId xmlns:p14="http://schemas.microsoft.com/office/powerpoint/2010/main" val="394926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A4674-CCD4-4046-B5E3-2CCE25073ACD}"/>
              </a:ext>
            </a:extLst>
          </p:cNvPr>
          <p:cNvSpPr txBox="1"/>
          <p:nvPr/>
        </p:nvSpPr>
        <p:spPr>
          <a:xfrm>
            <a:off x="2872100" y="152913"/>
            <a:ext cx="6096000" cy="477054"/>
          </a:xfrm>
          <a:prstGeom prst="rect">
            <a:avLst/>
          </a:prstGeom>
          <a:noFill/>
        </p:spPr>
        <p:txBody>
          <a:bodyPr wrap="square">
            <a:spAutoFit/>
          </a:bodyPr>
          <a:lstStyle/>
          <a:p>
            <a:pPr algn="ctr"/>
            <a:r>
              <a:rPr lang="en-IN" sz="2500" b="1" u="sng" dirty="0">
                <a:latin typeface="+mj-lt"/>
              </a:rPr>
              <a:t>System Architecture</a:t>
            </a:r>
          </a:p>
        </p:txBody>
      </p:sp>
      <p:sp>
        <p:nvSpPr>
          <p:cNvPr id="7" name="TextBox 6">
            <a:extLst>
              <a:ext uri="{FF2B5EF4-FFF2-40B4-BE49-F238E27FC236}">
                <a16:creationId xmlns:a16="http://schemas.microsoft.com/office/drawing/2014/main" id="{5296DE40-5C64-F99F-FCAB-62C0C3873795}"/>
              </a:ext>
            </a:extLst>
          </p:cNvPr>
          <p:cNvSpPr txBox="1"/>
          <p:nvPr/>
        </p:nvSpPr>
        <p:spPr>
          <a:xfrm>
            <a:off x="4501662" y="673701"/>
            <a:ext cx="3048000" cy="369332"/>
          </a:xfrm>
          <a:prstGeom prst="rect">
            <a:avLst/>
          </a:prstGeom>
          <a:noFill/>
        </p:spPr>
        <p:txBody>
          <a:bodyPr wrap="square">
            <a:spAutoFit/>
          </a:bodyPr>
          <a:lstStyle/>
          <a:p>
            <a:pPr>
              <a:buNone/>
            </a:pPr>
            <a:r>
              <a:rPr lang="en-IN" b="1" dirty="0"/>
              <a:t>Three-Layer IoT Architecture:</a:t>
            </a:r>
          </a:p>
        </p:txBody>
      </p:sp>
      <p:sp>
        <p:nvSpPr>
          <p:cNvPr id="9" name="TextBox 8">
            <a:extLst>
              <a:ext uri="{FF2B5EF4-FFF2-40B4-BE49-F238E27FC236}">
                <a16:creationId xmlns:a16="http://schemas.microsoft.com/office/drawing/2014/main" id="{F98DF3A3-D769-ABF0-630F-E79E3862B91B}"/>
              </a:ext>
            </a:extLst>
          </p:cNvPr>
          <p:cNvSpPr txBox="1"/>
          <p:nvPr/>
        </p:nvSpPr>
        <p:spPr>
          <a:xfrm>
            <a:off x="310145" y="5160749"/>
            <a:ext cx="2045110" cy="369332"/>
          </a:xfrm>
          <a:prstGeom prst="rect">
            <a:avLst/>
          </a:prstGeom>
          <a:noFill/>
        </p:spPr>
        <p:txBody>
          <a:bodyPr wrap="square">
            <a:spAutoFit/>
          </a:bodyPr>
          <a:lstStyle/>
          <a:p>
            <a:pPr>
              <a:buNone/>
            </a:pPr>
            <a:r>
              <a:rPr lang="en-IN" b="1" dirty="0"/>
              <a:t>1. Sensing Layer</a:t>
            </a:r>
            <a:endParaRPr lang="en-IN" dirty="0"/>
          </a:p>
        </p:txBody>
      </p:sp>
      <p:sp>
        <p:nvSpPr>
          <p:cNvPr id="10" name="Rectangle 1">
            <a:extLst>
              <a:ext uri="{FF2B5EF4-FFF2-40B4-BE49-F238E27FC236}">
                <a16:creationId xmlns:a16="http://schemas.microsoft.com/office/drawing/2014/main" id="{AC71BA47-7B14-93BA-36DC-B8F0917B7671}"/>
              </a:ext>
            </a:extLst>
          </p:cNvPr>
          <p:cNvSpPr>
            <a:spLocks noChangeArrowheads="1"/>
          </p:cNvSpPr>
          <p:nvPr/>
        </p:nvSpPr>
        <p:spPr bwMode="auto">
          <a:xfrm>
            <a:off x="310145" y="5645628"/>
            <a:ext cx="336263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Ultrasonic Sensor (HC-SR04)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DHT11 (Temperature &amp; Humidity)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LED for motor status indication</a:t>
            </a:r>
          </a:p>
        </p:txBody>
      </p:sp>
      <p:sp>
        <p:nvSpPr>
          <p:cNvPr id="12" name="TextBox 11">
            <a:extLst>
              <a:ext uri="{FF2B5EF4-FFF2-40B4-BE49-F238E27FC236}">
                <a16:creationId xmlns:a16="http://schemas.microsoft.com/office/drawing/2014/main" id="{0D0638BA-0A98-1FFC-C719-5C5A9783C9A0}"/>
              </a:ext>
            </a:extLst>
          </p:cNvPr>
          <p:cNvSpPr txBox="1"/>
          <p:nvPr/>
        </p:nvSpPr>
        <p:spPr>
          <a:xfrm>
            <a:off x="3870202" y="5166694"/>
            <a:ext cx="1940727" cy="369332"/>
          </a:xfrm>
          <a:prstGeom prst="rect">
            <a:avLst/>
          </a:prstGeom>
          <a:noFill/>
        </p:spPr>
        <p:txBody>
          <a:bodyPr wrap="square">
            <a:spAutoFit/>
          </a:bodyPr>
          <a:lstStyle/>
          <a:p>
            <a:pPr>
              <a:buNone/>
            </a:pPr>
            <a:r>
              <a:rPr lang="en-IN" b="1" dirty="0"/>
              <a:t>2. Network Layer</a:t>
            </a:r>
            <a:endParaRPr lang="en-IN" dirty="0"/>
          </a:p>
        </p:txBody>
      </p:sp>
      <p:sp>
        <p:nvSpPr>
          <p:cNvPr id="13" name="Rectangle 2">
            <a:extLst>
              <a:ext uri="{FF2B5EF4-FFF2-40B4-BE49-F238E27FC236}">
                <a16:creationId xmlns:a16="http://schemas.microsoft.com/office/drawing/2014/main" id="{45129FBF-98A8-DA98-08AB-0D900790808C}"/>
              </a:ext>
            </a:extLst>
          </p:cNvPr>
          <p:cNvSpPr>
            <a:spLocks noChangeArrowheads="1"/>
          </p:cNvSpPr>
          <p:nvPr/>
        </p:nvSpPr>
        <p:spPr bwMode="auto">
          <a:xfrm>
            <a:off x="3870202" y="5645628"/>
            <a:ext cx="49709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Wi-Fi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MQTT protocol via EMQX broker</a:t>
            </a:r>
          </a:p>
        </p:txBody>
      </p:sp>
      <p:sp>
        <p:nvSpPr>
          <p:cNvPr id="15" name="TextBox 14">
            <a:extLst>
              <a:ext uri="{FF2B5EF4-FFF2-40B4-BE49-F238E27FC236}">
                <a16:creationId xmlns:a16="http://schemas.microsoft.com/office/drawing/2014/main" id="{8EE741A0-C3A3-5D9A-B5D6-56F642A8A192}"/>
              </a:ext>
            </a:extLst>
          </p:cNvPr>
          <p:cNvSpPr txBox="1"/>
          <p:nvPr/>
        </p:nvSpPr>
        <p:spPr>
          <a:xfrm>
            <a:off x="7714649" y="5170489"/>
            <a:ext cx="6096000" cy="369332"/>
          </a:xfrm>
          <a:prstGeom prst="rect">
            <a:avLst/>
          </a:prstGeom>
          <a:noFill/>
        </p:spPr>
        <p:txBody>
          <a:bodyPr wrap="square">
            <a:spAutoFit/>
          </a:bodyPr>
          <a:lstStyle/>
          <a:p>
            <a:r>
              <a:rPr lang="en-IN" b="1" dirty="0"/>
              <a:t>3. Application Layer</a:t>
            </a:r>
          </a:p>
        </p:txBody>
      </p:sp>
      <p:sp>
        <p:nvSpPr>
          <p:cNvPr id="16" name="Rectangle 3">
            <a:extLst>
              <a:ext uri="{FF2B5EF4-FFF2-40B4-BE49-F238E27FC236}">
                <a16:creationId xmlns:a16="http://schemas.microsoft.com/office/drawing/2014/main" id="{8CBF0637-CAB4-5CC9-8C2B-5276FBC578A0}"/>
              </a:ext>
            </a:extLst>
          </p:cNvPr>
          <p:cNvSpPr>
            <a:spLocks noChangeArrowheads="1"/>
          </p:cNvSpPr>
          <p:nvPr/>
        </p:nvSpPr>
        <p:spPr bwMode="auto">
          <a:xfrm>
            <a:off x="7845278" y="5645628"/>
            <a:ext cx="2546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Node-RED dashboard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Email alert system</a:t>
            </a:r>
          </a:p>
        </p:txBody>
      </p:sp>
      <p:pic>
        <p:nvPicPr>
          <p:cNvPr id="17" name="Picture 16">
            <a:extLst>
              <a:ext uri="{FF2B5EF4-FFF2-40B4-BE49-F238E27FC236}">
                <a16:creationId xmlns:a16="http://schemas.microsoft.com/office/drawing/2014/main" id="{FCC44AD9-9D93-42B8-0A44-B99A5564938C}"/>
              </a:ext>
            </a:extLst>
          </p:cNvPr>
          <p:cNvPicPr>
            <a:picLocks noChangeAspect="1"/>
          </p:cNvPicPr>
          <p:nvPr/>
        </p:nvPicPr>
        <p:blipFill>
          <a:blip r:embed="rId2">
            <a:extLst>
              <a:ext uri="{28A0092B-C50C-407E-A947-70E740481C1C}">
                <a14:useLocalDpi xmlns:a14="http://schemas.microsoft.com/office/drawing/2010/main" val="0"/>
              </a:ext>
            </a:extLst>
          </a:blip>
          <a:srcRect l="10401" r="11099"/>
          <a:stretch>
            <a:fillRect/>
          </a:stretch>
        </p:blipFill>
        <p:spPr>
          <a:xfrm>
            <a:off x="4664015" y="1288093"/>
            <a:ext cx="7049399" cy="320875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24CAD73-3D59-849E-EEA2-806CC1A7FDF5}"/>
              </a:ext>
            </a:extLst>
          </p:cNvPr>
          <p:cNvPicPr>
            <a:picLocks noChangeAspect="1"/>
          </p:cNvPicPr>
          <p:nvPr/>
        </p:nvPicPr>
        <p:blipFill>
          <a:blip r:embed="rId3"/>
          <a:stretch>
            <a:fillRect/>
          </a:stretch>
        </p:blipFill>
        <p:spPr>
          <a:xfrm>
            <a:off x="500263" y="1276046"/>
            <a:ext cx="3369939" cy="3208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39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322C3-8F2E-C746-36A9-FC219E808615}"/>
              </a:ext>
            </a:extLst>
          </p:cNvPr>
          <p:cNvPicPr>
            <a:picLocks noChangeAspect="1"/>
          </p:cNvPicPr>
          <p:nvPr/>
        </p:nvPicPr>
        <p:blipFill>
          <a:blip r:embed="rId2"/>
          <a:stretch>
            <a:fillRect/>
          </a:stretch>
        </p:blipFill>
        <p:spPr>
          <a:xfrm>
            <a:off x="8097088" y="1332044"/>
            <a:ext cx="3499554" cy="46954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3744A1D-0178-70CE-E312-3CF3F4D2F4CC}"/>
              </a:ext>
            </a:extLst>
          </p:cNvPr>
          <p:cNvSpPr txBox="1"/>
          <p:nvPr/>
        </p:nvSpPr>
        <p:spPr>
          <a:xfrm>
            <a:off x="8983423" y="6088743"/>
            <a:ext cx="1726883" cy="369332"/>
          </a:xfrm>
          <a:prstGeom prst="rect">
            <a:avLst/>
          </a:prstGeom>
          <a:noFill/>
        </p:spPr>
        <p:txBody>
          <a:bodyPr wrap="none" rtlCol="0">
            <a:spAutoFit/>
          </a:bodyPr>
          <a:lstStyle/>
          <a:p>
            <a:r>
              <a:rPr lang="en-IN" b="1" dirty="0"/>
              <a:t>Hardware Setup</a:t>
            </a:r>
          </a:p>
        </p:txBody>
      </p:sp>
      <p:sp>
        <p:nvSpPr>
          <p:cNvPr id="10" name="TextBox 9">
            <a:extLst>
              <a:ext uri="{FF2B5EF4-FFF2-40B4-BE49-F238E27FC236}">
                <a16:creationId xmlns:a16="http://schemas.microsoft.com/office/drawing/2014/main" id="{6C480D7D-3044-49B0-F3EA-C6D90B9680C5}"/>
              </a:ext>
            </a:extLst>
          </p:cNvPr>
          <p:cNvSpPr txBox="1"/>
          <p:nvPr/>
        </p:nvSpPr>
        <p:spPr>
          <a:xfrm>
            <a:off x="3370996" y="33007"/>
            <a:ext cx="5129132" cy="477054"/>
          </a:xfrm>
          <a:prstGeom prst="rect">
            <a:avLst/>
          </a:prstGeom>
          <a:noFill/>
        </p:spPr>
        <p:txBody>
          <a:bodyPr wrap="square">
            <a:spAutoFit/>
          </a:bodyPr>
          <a:lstStyle/>
          <a:p>
            <a:pPr algn="ctr"/>
            <a:r>
              <a:rPr lang="en-IN" sz="2500" b="1" dirty="0"/>
              <a:t>Core Hardware Components</a:t>
            </a:r>
          </a:p>
        </p:txBody>
      </p:sp>
      <p:sp>
        <p:nvSpPr>
          <p:cNvPr id="13" name="TextBox 12">
            <a:extLst>
              <a:ext uri="{FF2B5EF4-FFF2-40B4-BE49-F238E27FC236}">
                <a16:creationId xmlns:a16="http://schemas.microsoft.com/office/drawing/2014/main" id="{8DF9C5E7-E5C2-ECCD-AE8C-179185A49CB8}"/>
              </a:ext>
            </a:extLst>
          </p:cNvPr>
          <p:cNvSpPr txBox="1"/>
          <p:nvPr/>
        </p:nvSpPr>
        <p:spPr>
          <a:xfrm>
            <a:off x="314631" y="1007710"/>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ESP32 Microcontroller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223DF1E8-86D8-8583-7343-82226AE2E95B}"/>
              </a:ext>
            </a:extLst>
          </p:cNvPr>
          <p:cNvSpPr txBox="1"/>
          <p:nvPr/>
        </p:nvSpPr>
        <p:spPr>
          <a:xfrm>
            <a:off x="3691873" y="1007710"/>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HC-SR04 Ultrasonic Sensor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CED75B4-9251-74A2-8D58-F5E77074F72E}"/>
              </a:ext>
            </a:extLst>
          </p:cNvPr>
          <p:cNvSpPr txBox="1"/>
          <p:nvPr/>
        </p:nvSpPr>
        <p:spPr>
          <a:xfrm>
            <a:off x="88490" y="6363536"/>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Measures temperature and humidity</a:t>
            </a:r>
          </a:p>
        </p:txBody>
      </p:sp>
      <p:sp>
        <p:nvSpPr>
          <p:cNvPr id="19" name="TextBox 18">
            <a:extLst>
              <a:ext uri="{FF2B5EF4-FFF2-40B4-BE49-F238E27FC236}">
                <a16:creationId xmlns:a16="http://schemas.microsoft.com/office/drawing/2014/main" id="{B2ADA99E-99BF-CDE1-231E-13904D912A8D}"/>
              </a:ext>
            </a:extLst>
          </p:cNvPr>
          <p:cNvSpPr txBox="1"/>
          <p:nvPr/>
        </p:nvSpPr>
        <p:spPr>
          <a:xfrm>
            <a:off x="3911441" y="3685220"/>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Measures water level accurately</a:t>
            </a:r>
          </a:p>
        </p:txBody>
      </p:sp>
      <p:sp>
        <p:nvSpPr>
          <p:cNvPr id="21" name="TextBox 20">
            <a:extLst>
              <a:ext uri="{FF2B5EF4-FFF2-40B4-BE49-F238E27FC236}">
                <a16:creationId xmlns:a16="http://schemas.microsoft.com/office/drawing/2014/main" id="{79259D18-DD01-CDEE-E12E-57E08E40E653}"/>
              </a:ext>
            </a:extLst>
          </p:cNvPr>
          <p:cNvSpPr txBox="1"/>
          <p:nvPr/>
        </p:nvSpPr>
        <p:spPr>
          <a:xfrm>
            <a:off x="88490" y="3679754"/>
            <a:ext cx="615499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Central controller for sensors &amp; Wi-Fi</a:t>
            </a:r>
          </a:p>
        </p:txBody>
      </p:sp>
      <p:sp>
        <p:nvSpPr>
          <p:cNvPr id="23" name="TextBox 22">
            <a:extLst>
              <a:ext uri="{FF2B5EF4-FFF2-40B4-BE49-F238E27FC236}">
                <a16:creationId xmlns:a16="http://schemas.microsoft.com/office/drawing/2014/main" id="{ABC8798C-3628-8773-B3D7-9D1B1341CD1D}"/>
              </a:ext>
            </a:extLst>
          </p:cNvPr>
          <p:cNvSpPr txBox="1"/>
          <p:nvPr/>
        </p:nvSpPr>
        <p:spPr>
          <a:xfrm>
            <a:off x="736690" y="4133035"/>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DHT11 Sensor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4CF9BF2D-87AC-94AE-D7C9-F7F858AAE7D9}"/>
              </a:ext>
            </a:extLst>
          </p:cNvPr>
          <p:cNvSpPr txBox="1"/>
          <p:nvPr/>
        </p:nvSpPr>
        <p:spPr>
          <a:xfrm>
            <a:off x="3949070" y="4174337"/>
            <a:ext cx="6154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LED (Motor Simulation)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1DE1AF0F-A470-5FCC-8517-B6F9216B989A}"/>
              </a:ext>
            </a:extLst>
          </p:cNvPr>
          <p:cNvSpPr txBox="1"/>
          <p:nvPr/>
        </p:nvSpPr>
        <p:spPr>
          <a:xfrm>
            <a:off x="3691873" y="6361115"/>
            <a:ext cx="3238072"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Represents motor ON/OFF state </a:t>
            </a:r>
          </a:p>
        </p:txBody>
      </p:sp>
      <p:pic>
        <p:nvPicPr>
          <p:cNvPr id="29" name="Picture 28">
            <a:extLst>
              <a:ext uri="{FF2B5EF4-FFF2-40B4-BE49-F238E27FC236}">
                <a16:creationId xmlns:a16="http://schemas.microsoft.com/office/drawing/2014/main" id="{A69F300C-C803-272D-715D-CEFA28AAB9DE}"/>
              </a:ext>
            </a:extLst>
          </p:cNvPr>
          <p:cNvPicPr>
            <a:picLocks noChangeAspect="1"/>
          </p:cNvPicPr>
          <p:nvPr/>
        </p:nvPicPr>
        <p:blipFill>
          <a:blip r:embed="rId3"/>
          <a:srcRect l="14577" t="22707" r="11672"/>
          <a:stretch>
            <a:fillRect/>
          </a:stretch>
        </p:blipFill>
        <p:spPr>
          <a:xfrm rot="5400000">
            <a:off x="566851" y="1593552"/>
            <a:ext cx="2041619" cy="1667682"/>
          </a:xfrm>
          <a:prstGeom prst="rect">
            <a:avLst/>
          </a:prstGeom>
        </p:spPr>
      </p:pic>
      <p:pic>
        <p:nvPicPr>
          <p:cNvPr id="5125" name="Picture 5" descr="Buy HC-SR04 Ultrasonic Distance Sensor Range Finder Online At Best Price in  India - Robomart">
            <a:extLst>
              <a:ext uri="{FF2B5EF4-FFF2-40B4-BE49-F238E27FC236}">
                <a16:creationId xmlns:a16="http://schemas.microsoft.com/office/drawing/2014/main" id="{438BD095-3150-61C3-31D2-B65EA435F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9" t="27336" r="17957" b="16703"/>
          <a:stretch>
            <a:fillRect/>
          </a:stretch>
        </p:blipFill>
        <p:spPr bwMode="auto">
          <a:xfrm>
            <a:off x="3949070" y="1433424"/>
            <a:ext cx="2980875" cy="188579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DHT11">
            <a:extLst>
              <a:ext uri="{FF2B5EF4-FFF2-40B4-BE49-F238E27FC236}">
                <a16:creationId xmlns:a16="http://schemas.microsoft.com/office/drawing/2014/main" id="{F2A58638-BEF4-BB4E-AB97-89AE98180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41" y="4487228"/>
            <a:ext cx="1915638" cy="1915638"/>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LED (Light-emitting diode) explained ...">
            <a:extLst>
              <a:ext uri="{FF2B5EF4-FFF2-40B4-BE49-F238E27FC236}">
                <a16:creationId xmlns:a16="http://schemas.microsoft.com/office/drawing/2014/main" id="{AE731342-C2F7-6626-489F-023EE30D0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163" y="4470166"/>
            <a:ext cx="1354420" cy="1691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6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F9FA17-9E75-57BF-3AEA-4FCC584AEFE3}"/>
              </a:ext>
            </a:extLst>
          </p:cNvPr>
          <p:cNvSpPr txBox="1"/>
          <p:nvPr/>
        </p:nvSpPr>
        <p:spPr>
          <a:xfrm>
            <a:off x="3048000" y="405154"/>
            <a:ext cx="6096000" cy="477054"/>
          </a:xfrm>
          <a:prstGeom prst="rect">
            <a:avLst/>
          </a:prstGeom>
          <a:noFill/>
        </p:spPr>
        <p:txBody>
          <a:bodyPr wrap="square">
            <a:spAutoFit/>
          </a:bodyPr>
          <a:lstStyle/>
          <a:p>
            <a:pPr algn="ctr"/>
            <a:r>
              <a:rPr lang="en-IN" sz="2500" b="1" u="sng" dirty="0"/>
              <a:t>System Operation Flow</a:t>
            </a:r>
          </a:p>
        </p:txBody>
      </p:sp>
      <p:sp>
        <p:nvSpPr>
          <p:cNvPr id="7" name="TextBox 6">
            <a:extLst>
              <a:ext uri="{FF2B5EF4-FFF2-40B4-BE49-F238E27FC236}">
                <a16:creationId xmlns:a16="http://schemas.microsoft.com/office/drawing/2014/main" id="{DE3611B6-F8FD-FDBF-77BE-2D0CCB986AA3}"/>
              </a:ext>
            </a:extLst>
          </p:cNvPr>
          <p:cNvSpPr txBox="1"/>
          <p:nvPr/>
        </p:nvSpPr>
        <p:spPr>
          <a:xfrm>
            <a:off x="511270" y="1748461"/>
            <a:ext cx="6096000" cy="369332"/>
          </a:xfrm>
          <a:prstGeom prst="rect">
            <a:avLst/>
          </a:prstGeom>
          <a:noFill/>
        </p:spPr>
        <p:txBody>
          <a:bodyPr wrap="square">
            <a:spAutoFit/>
          </a:bodyPr>
          <a:lstStyle/>
          <a:p>
            <a:pPr>
              <a:buNone/>
            </a:pPr>
            <a:r>
              <a:rPr lang="en-IN" b="1" dirty="0"/>
              <a:t>Working Principle</a:t>
            </a:r>
          </a:p>
        </p:txBody>
      </p:sp>
      <p:sp>
        <p:nvSpPr>
          <p:cNvPr id="9" name="TextBox 8">
            <a:extLst>
              <a:ext uri="{FF2B5EF4-FFF2-40B4-BE49-F238E27FC236}">
                <a16:creationId xmlns:a16="http://schemas.microsoft.com/office/drawing/2014/main" id="{F00358D3-C6D8-8ECA-DFEA-1050DA2B8294}"/>
              </a:ext>
            </a:extLst>
          </p:cNvPr>
          <p:cNvSpPr txBox="1"/>
          <p:nvPr/>
        </p:nvSpPr>
        <p:spPr>
          <a:xfrm>
            <a:off x="737411" y="422756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Dashboard displays data &amp; controls LED</a:t>
            </a:r>
          </a:p>
        </p:txBody>
      </p:sp>
      <p:sp>
        <p:nvSpPr>
          <p:cNvPr id="11" name="TextBox 10">
            <a:extLst>
              <a:ext uri="{FF2B5EF4-FFF2-40B4-BE49-F238E27FC236}">
                <a16:creationId xmlns:a16="http://schemas.microsoft.com/office/drawing/2014/main" id="{173B3BFD-81BD-8395-EAED-1FFD46E7198F}"/>
              </a:ext>
            </a:extLst>
          </p:cNvPr>
          <p:cNvSpPr txBox="1"/>
          <p:nvPr/>
        </p:nvSpPr>
        <p:spPr>
          <a:xfrm>
            <a:off x="737411" y="211779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ESP32 connects to Wi-Fi</a:t>
            </a:r>
          </a:p>
        </p:txBody>
      </p:sp>
      <p:sp>
        <p:nvSpPr>
          <p:cNvPr id="13" name="TextBox 12">
            <a:extLst>
              <a:ext uri="{FF2B5EF4-FFF2-40B4-BE49-F238E27FC236}">
                <a16:creationId xmlns:a16="http://schemas.microsoft.com/office/drawing/2014/main" id="{BAF8CDC4-A792-6EDB-5CB0-24E302D44C5B}"/>
              </a:ext>
            </a:extLst>
          </p:cNvPr>
          <p:cNvSpPr txBox="1"/>
          <p:nvPr/>
        </p:nvSpPr>
        <p:spPr>
          <a:xfrm>
            <a:off x="737411" y="25588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MQTT broker connection established</a:t>
            </a:r>
          </a:p>
        </p:txBody>
      </p:sp>
      <p:sp>
        <p:nvSpPr>
          <p:cNvPr id="15" name="TextBox 14">
            <a:extLst>
              <a:ext uri="{FF2B5EF4-FFF2-40B4-BE49-F238E27FC236}">
                <a16:creationId xmlns:a16="http://schemas.microsoft.com/office/drawing/2014/main" id="{453BE75F-2C40-0FB2-732C-E810FB7E82B1}"/>
              </a:ext>
            </a:extLst>
          </p:cNvPr>
          <p:cNvSpPr txBox="1"/>
          <p:nvPr/>
        </p:nvSpPr>
        <p:spPr>
          <a:xfrm>
            <a:off x="737411" y="299987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Ultrasonic sensor measures water level</a:t>
            </a:r>
          </a:p>
        </p:txBody>
      </p:sp>
      <p:sp>
        <p:nvSpPr>
          <p:cNvPr id="17" name="TextBox 16">
            <a:extLst>
              <a:ext uri="{FF2B5EF4-FFF2-40B4-BE49-F238E27FC236}">
                <a16:creationId xmlns:a16="http://schemas.microsoft.com/office/drawing/2014/main" id="{22A8ECD8-97CD-4EC9-7620-1F0E501FCE7C}"/>
              </a:ext>
            </a:extLst>
          </p:cNvPr>
          <p:cNvSpPr txBox="1"/>
          <p:nvPr/>
        </p:nvSpPr>
        <p:spPr>
          <a:xfrm>
            <a:off x="737411" y="3785240"/>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Water level converted to percentage (Tank height = 50 cm)</a:t>
            </a:r>
          </a:p>
        </p:txBody>
      </p:sp>
      <p:sp>
        <p:nvSpPr>
          <p:cNvPr id="19" name="TextBox 18">
            <a:extLst>
              <a:ext uri="{FF2B5EF4-FFF2-40B4-BE49-F238E27FC236}">
                <a16:creationId xmlns:a16="http://schemas.microsoft.com/office/drawing/2014/main" id="{00C4173B-1C12-46E8-4EAE-A125A6CE7935}"/>
              </a:ext>
            </a:extLst>
          </p:cNvPr>
          <p:cNvSpPr txBox="1"/>
          <p:nvPr/>
        </p:nvSpPr>
        <p:spPr>
          <a:xfrm>
            <a:off x="737411" y="3415908"/>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Data published to MQTT topics</a:t>
            </a:r>
          </a:p>
        </p:txBody>
      </p:sp>
      <p:sp>
        <p:nvSpPr>
          <p:cNvPr id="20" name="AutoShape 2">
            <a:extLst>
              <a:ext uri="{FF2B5EF4-FFF2-40B4-BE49-F238E27FC236}">
                <a16:creationId xmlns:a16="http://schemas.microsoft.com/office/drawing/2014/main" id="{2B3A0FED-8338-A444-8B49-6A568AD609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 name="Picture 20">
            <a:extLst>
              <a:ext uri="{FF2B5EF4-FFF2-40B4-BE49-F238E27FC236}">
                <a16:creationId xmlns:a16="http://schemas.microsoft.com/office/drawing/2014/main" id="{21DE2175-DBAF-0C3F-7020-026CA69E1F07}"/>
              </a:ext>
            </a:extLst>
          </p:cNvPr>
          <p:cNvPicPr>
            <a:picLocks noChangeAspect="1"/>
          </p:cNvPicPr>
          <p:nvPr/>
        </p:nvPicPr>
        <p:blipFill>
          <a:blip r:embed="rId2"/>
          <a:srcRect r="8423"/>
          <a:stretch>
            <a:fillRect/>
          </a:stretch>
        </p:blipFill>
        <p:spPr>
          <a:xfrm>
            <a:off x="6833411" y="1043537"/>
            <a:ext cx="4965299" cy="5075726"/>
          </a:xfrm>
          <a:prstGeom prst="rect">
            <a:avLst/>
          </a:prstGeom>
          <a:ln>
            <a:noFill/>
          </a:ln>
          <a:effectLst>
            <a:softEdge rad="112500"/>
          </a:effectLst>
        </p:spPr>
      </p:pic>
    </p:spTree>
    <p:extLst>
      <p:ext uri="{BB962C8B-B14F-4D97-AF65-F5344CB8AC3E}">
        <p14:creationId xmlns:p14="http://schemas.microsoft.com/office/powerpoint/2010/main" val="180418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B619D-B7AB-1C1A-12FE-D062758D8CB3}"/>
              </a:ext>
            </a:extLst>
          </p:cNvPr>
          <p:cNvPicPr>
            <a:picLocks noChangeAspect="1"/>
          </p:cNvPicPr>
          <p:nvPr/>
        </p:nvPicPr>
        <p:blipFill>
          <a:blip r:embed="rId2"/>
          <a:stretch>
            <a:fillRect/>
          </a:stretch>
        </p:blipFill>
        <p:spPr>
          <a:xfrm>
            <a:off x="4338724" y="859590"/>
            <a:ext cx="7417961" cy="4715305"/>
          </a:xfrm>
          <a:prstGeom prst="rect">
            <a:avLst/>
          </a:prstGeom>
        </p:spPr>
      </p:pic>
      <p:sp>
        <p:nvSpPr>
          <p:cNvPr id="7" name="TextBox 6">
            <a:extLst>
              <a:ext uri="{FF2B5EF4-FFF2-40B4-BE49-F238E27FC236}">
                <a16:creationId xmlns:a16="http://schemas.microsoft.com/office/drawing/2014/main" id="{CE8E133B-1886-888D-A07B-07D0E1F11702}"/>
              </a:ext>
            </a:extLst>
          </p:cNvPr>
          <p:cNvSpPr txBox="1"/>
          <p:nvPr/>
        </p:nvSpPr>
        <p:spPr>
          <a:xfrm>
            <a:off x="3986980" y="207548"/>
            <a:ext cx="4218039" cy="477054"/>
          </a:xfrm>
          <a:prstGeom prst="rect">
            <a:avLst/>
          </a:prstGeom>
          <a:noFill/>
        </p:spPr>
        <p:txBody>
          <a:bodyPr wrap="square">
            <a:spAutoFit/>
          </a:bodyPr>
          <a:lstStyle/>
          <a:p>
            <a:pPr algn="ctr"/>
            <a:r>
              <a:rPr lang="en-IN" sz="2500" b="1" dirty="0"/>
              <a:t>Node-RED Dashboard</a:t>
            </a:r>
          </a:p>
        </p:txBody>
      </p:sp>
      <p:sp>
        <p:nvSpPr>
          <p:cNvPr id="9" name="TextBox 8">
            <a:extLst>
              <a:ext uri="{FF2B5EF4-FFF2-40B4-BE49-F238E27FC236}">
                <a16:creationId xmlns:a16="http://schemas.microsoft.com/office/drawing/2014/main" id="{24F96F62-915B-0A13-B4E0-E61589505C40}"/>
              </a:ext>
            </a:extLst>
          </p:cNvPr>
          <p:cNvSpPr txBox="1"/>
          <p:nvPr/>
        </p:nvSpPr>
        <p:spPr>
          <a:xfrm>
            <a:off x="698091" y="736799"/>
            <a:ext cx="6096000" cy="400110"/>
          </a:xfrm>
          <a:prstGeom prst="rect">
            <a:avLst/>
          </a:prstGeom>
          <a:noFill/>
        </p:spPr>
        <p:txBody>
          <a:bodyPr wrap="square">
            <a:spAutoFit/>
          </a:bodyPr>
          <a:lstStyle/>
          <a:p>
            <a:pPr>
              <a:buNone/>
            </a:pPr>
            <a:r>
              <a:rPr lang="en-IN" sz="2000" b="1" dirty="0"/>
              <a:t>Dashboard Features</a:t>
            </a:r>
          </a:p>
        </p:txBody>
      </p:sp>
      <p:sp>
        <p:nvSpPr>
          <p:cNvPr id="10" name="Rectangle 3">
            <a:extLst>
              <a:ext uri="{FF2B5EF4-FFF2-40B4-BE49-F238E27FC236}">
                <a16:creationId xmlns:a16="http://schemas.microsoft.com/office/drawing/2014/main" id="{F5321E15-9801-E942-818D-27C5E31ABAAE}"/>
              </a:ext>
            </a:extLst>
          </p:cNvPr>
          <p:cNvSpPr>
            <a:spLocks noChangeArrowheads="1"/>
          </p:cNvSpPr>
          <p:nvPr/>
        </p:nvSpPr>
        <p:spPr bwMode="auto">
          <a:xfrm>
            <a:off x="363794" y="2197471"/>
            <a:ext cx="37805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Manual override control</a:t>
            </a:r>
          </a:p>
        </p:txBody>
      </p:sp>
      <p:sp>
        <p:nvSpPr>
          <p:cNvPr id="12" name="TextBox 11">
            <a:extLst>
              <a:ext uri="{FF2B5EF4-FFF2-40B4-BE49-F238E27FC236}">
                <a16:creationId xmlns:a16="http://schemas.microsoft.com/office/drawing/2014/main" id="{644FBD6B-FC8F-04F1-D399-6BEE6DDFAC5D}"/>
              </a:ext>
            </a:extLst>
          </p:cNvPr>
          <p:cNvSpPr txBox="1"/>
          <p:nvPr/>
        </p:nvSpPr>
        <p:spPr>
          <a:xfrm>
            <a:off x="363794" y="1206916"/>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Live </a:t>
            </a:r>
            <a:r>
              <a:rPr kumimoji="0" lang="en-US" altLang="en-US" sz="1600" b="1" i="0" u="none" strike="noStrike" cap="none" normalizeH="0" baseline="0" dirty="0">
                <a:ln>
                  <a:noFill/>
                </a:ln>
                <a:solidFill>
                  <a:schemeClr val="tx1"/>
                </a:solidFill>
                <a:effectLst/>
                <a:latin typeface="Arial" panose="020B0604020202020204" pitchFamily="34" charset="0"/>
              </a:rPr>
              <a:t>water level percentage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06824EC-851D-CAD9-D425-C681FAC9D448}"/>
              </a:ext>
            </a:extLst>
          </p:cNvPr>
          <p:cNvSpPr txBox="1"/>
          <p:nvPr/>
        </p:nvSpPr>
        <p:spPr>
          <a:xfrm>
            <a:off x="363794" y="1569036"/>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Real-time </a:t>
            </a:r>
            <a:r>
              <a:rPr kumimoji="0" lang="en-US" altLang="en-US" sz="1600" b="1" i="0" u="none" strike="noStrike" cap="none" normalizeH="0" baseline="0" dirty="0">
                <a:ln>
                  <a:noFill/>
                </a:ln>
                <a:solidFill>
                  <a:schemeClr val="tx1"/>
                </a:solidFill>
                <a:effectLst/>
                <a:latin typeface="Arial" panose="020B0604020202020204" pitchFamily="34" charset="0"/>
              </a:rPr>
              <a:t>temperature &amp; humidity</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06C060D-4FC2-23BA-F77C-68920B1C45A9}"/>
              </a:ext>
            </a:extLst>
          </p:cNvPr>
          <p:cNvSpPr txBox="1"/>
          <p:nvPr/>
        </p:nvSpPr>
        <p:spPr>
          <a:xfrm>
            <a:off x="363794" y="1881990"/>
            <a:ext cx="609600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rial" panose="020B0604020202020204" pitchFamily="34" charset="0"/>
              </a:rPr>
              <a:t>Motor status (LED ON/OFF)</a:t>
            </a:r>
          </a:p>
        </p:txBody>
      </p:sp>
      <p:sp>
        <p:nvSpPr>
          <p:cNvPr id="18" name="TextBox 17">
            <a:extLst>
              <a:ext uri="{FF2B5EF4-FFF2-40B4-BE49-F238E27FC236}">
                <a16:creationId xmlns:a16="http://schemas.microsoft.com/office/drawing/2014/main" id="{B01FA048-216B-D45B-032E-469CF59061D7}"/>
              </a:ext>
            </a:extLst>
          </p:cNvPr>
          <p:cNvSpPr txBox="1"/>
          <p:nvPr/>
        </p:nvSpPr>
        <p:spPr>
          <a:xfrm>
            <a:off x="-1317522" y="2726793"/>
            <a:ext cx="6096000" cy="400110"/>
          </a:xfrm>
          <a:prstGeom prst="rect">
            <a:avLst/>
          </a:prstGeom>
          <a:noFill/>
        </p:spPr>
        <p:txBody>
          <a:bodyPr wrap="square">
            <a:spAutoFit/>
          </a:bodyPr>
          <a:lstStyle/>
          <a:p>
            <a:pPr algn="ctr"/>
            <a:r>
              <a:rPr lang="en-IN" sz="2000" b="1" dirty="0"/>
              <a:t>Key Advantages</a:t>
            </a:r>
          </a:p>
        </p:txBody>
      </p:sp>
      <p:sp>
        <p:nvSpPr>
          <p:cNvPr id="19" name="Rectangle 4">
            <a:extLst>
              <a:ext uri="{FF2B5EF4-FFF2-40B4-BE49-F238E27FC236}">
                <a16:creationId xmlns:a16="http://schemas.microsoft.com/office/drawing/2014/main" id="{8EAA54B7-F20A-3DDA-7B91-C648DB59AB0C}"/>
              </a:ext>
            </a:extLst>
          </p:cNvPr>
          <p:cNvSpPr>
            <a:spLocks noChangeArrowheads="1"/>
          </p:cNvSpPr>
          <p:nvPr/>
        </p:nvSpPr>
        <p:spPr bwMode="auto">
          <a:xfrm>
            <a:off x="-216307" y="3138079"/>
            <a:ext cx="351994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User-friendly interface</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6D31742C-515A-D2E4-1AD3-E85053FE2FBC}"/>
              </a:ext>
            </a:extLst>
          </p:cNvPr>
          <p:cNvSpPr txBox="1"/>
          <p:nvPr/>
        </p:nvSpPr>
        <p:spPr>
          <a:xfrm>
            <a:off x="314633" y="3458658"/>
            <a:ext cx="3780503" cy="584775"/>
          </a:xfrm>
          <a:prstGeom prst="rect">
            <a:avLst/>
          </a:prstGeom>
          <a:noFill/>
        </p:spPr>
        <p:txBody>
          <a:bodyPr wrap="square">
            <a:spAutoFit/>
          </a:bodyPr>
          <a:lstStyle/>
          <a:p>
            <a:pPr marL="285750" indent="-285750">
              <a:buFont typeface="Arial" panose="020B0604020202020204" pitchFamily="34" charset="0"/>
              <a:buChar char="•"/>
            </a:pPr>
            <a:r>
              <a:rPr lang="en-US" sz="1600" dirty="0"/>
              <a:t>Accessible from any internet-enabled device</a:t>
            </a:r>
          </a:p>
        </p:txBody>
      </p:sp>
      <p:sp>
        <p:nvSpPr>
          <p:cNvPr id="23" name="TextBox 22">
            <a:extLst>
              <a:ext uri="{FF2B5EF4-FFF2-40B4-BE49-F238E27FC236}">
                <a16:creationId xmlns:a16="http://schemas.microsoft.com/office/drawing/2014/main" id="{04CB8DCD-3505-EE5B-FD12-631F0BFF9C28}"/>
              </a:ext>
            </a:extLst>
          </p:cNvPr>
          <p:cNvSpPr txBox="1"/>
          <p:nvPr/>
        </p:nvSpPr>
        <p:spPr>
          <a:xfrm>
            <a:off x="554296" y="4241364"/>
            <a:ext cx="1978742" cy="400110"/>
          </a:xfrm>
          <a:prstGeom prst="rect">
            <a:avLst/>
          </a:prstGeom>
          <a:noFill/>
        </p:spPr>
        <p:txBody>
          <a:bodyPr wrap="square">
            <a:spAutoFit/>
          </a:bodyPr>
          <a:lstStyle/>
          <a:p>
            <a:pPr algn="ctr">
              <a:buNone/>
            </a:pPr>
            <a:r>
              <a:rPr lang="en-IN" sz="2000" b="1" dirty="0"/>
              <a:t>Alert Logic</a:t>
            </a:r>
          </a:p>
        </p:txBody>
      </p:sp>
      <p:sp>
        <p:nvSpPr>
          <p:cNvPr id="24" name="Rectangle 5">
            <a:extLst>
              <a:ext uri="{FF2B5EF4-FFF2-40B4-BE49-F238E27FC236}">
                <a16:creationId xmlns:a16="http://schemas.microsoft.com/office/drawing/2014/main" id="{78BBF85B-D190-9A0C-01D6-095CE6569AE6}"/>
              </a:ext>
            </a:extLst>
          </p:cNvPr>
          <p:cNvSpPr>
            <a:spLocks noChangeArrowheads="1"/>
          </p:cNvSpPr>
          <p:nvPr/>
        </p:nvSpPr>
        <p:spPr bwMode="auto">
          <a:xfrm>
            <a:off x="324466" y="5838176"/>
            <a:ext cx="72906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Motor turned OFF (LED OFF) to prevent overflow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42504B83-4BC0-99A5-FC41-E8959A79D843}"/>
              </a:ext>
            </a:extLst>
          </p:cNvPr>
          <p:cNvSpPr txBox="1"/>
          <p:nvPr/>
        </p:nvSpPr>
        <p:spPr>
          <a:xfrm>
            <a:off x="314633" y="4611857"/>
            <a:ext cx="675476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Low Level Alert (&lt;10%)</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64183C4D-31BB-EB2A-972A-8CAF0DC25E8E}"/>
              </a:ext>
            </a:extLst>
          </p:cNvPr>
          <p:cNvSpPr txBox="1"/>
          <p:nvPr/>
        </p:nvSpPr>
        <p:spPr>
          <a:xfrm>
            <a:off x="314633" y="4982757"/>
            <a:ext cx="6754760"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User can turn ON motor (LED ON)</a:t>
            </a:r>
          </a:p>
        </p:txBody>
      </p:sp>
      <p:sp>
        <p:nvSpPr>
          <p:cNvPr id="30" name="TextBox 29">
            <a:extLst>
              <a:ext uri="{FF2B5EF4-FFF2-40B4-BE49-F238E27FC236}">
                <a16:creationId xmlns:a16="http://schemas.microsoft.com/office/drawing/2014/main" id="{89707835-2F33-D68D-739E-A9EBEA9F9505}"/>
              </a:ext>
            </a:extLst>
          </p:cNvPr>
          <p:cNvSpPr txBox="1"/>
          <p:nvPr/>
        </p:nvSpPr>
        <p:spPr>
          <a:xfrm>
            <a:off x="314633" y="5401161"/>
            <a:ext cx="3519948" cy="33855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High Level Alert (&gt;</a:t>
            </a:r>
            <a:r>
              <a:rPr lang="en-US" altLang="en-US" sz="1600" b="1" dirty="0">
                <a:latin typeface="Arial" panose="020B0604020202020204" pitchFamily="34" charset="0"/>
              </a:rPr>
              <a:t>75</a:t>
            </a:r>
            <a:r>
              <a:rPr kumimoji="0" lang="en-US" altLang="en-US" sz="1600" b="1" i="0" u="none" strike="noStrike" cap="none" normalizeH="0" baseline="0" dirty="0">
                <a:ln>
                  <a:noFill/>
                </a:ln>
                <a:solidFill>
                  <a:schemeClr val="tx1"/>
                </a:solidFill>
                <a:effectLst/>
                <a:latin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481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6724BC-2B00-41AA-A764-5F45A7EF2228}"/>
              </a:ext>
            </a:extLst>
          </p:cNvPr>
          <p:cNvSpPr txBox="1"/>
          <p:nvPr/>
        </p:nvSpPr>
        <p:spPr>
          <a:xfrm>
            <a:off x="3048000" y="90637"/>
            <a:ext cx="6096000" cy="400110"/>
          </a:xfrm>
          <a:prstGeom prst="rect">
            <a:avLst/>
          </a:prstGeom>
          <a:noFill/>
        </p:spPr>
        <p:txBody>
          <a:bodyPr wrap="square">
            <a:spAutoFit/>
          </a:bodyPr>
          <a:lstStyle/>
          <a:p>
            <a:pPr algn="ctr"/>
            <a:r>
              <a:rPr lang="en-IN" sz="2000" b="1" dirty="0">
                <a:latin typeface="Arial" panose="020B0604020202020204" pitchFamily="34" charset="0"/>
                <a:cs typeface="Arial" panose="020B0604020202020204" pitchFamily="34" charset="0"/>
              </a:rPr>
              <a:t>Benefits &amp; Applications</a:t>
            </a:r>
          </a:p>
        </p:txBody>
      </p:sp>
      <p:sp>
        <p:nvSpPr>
          <p:cNvPr id="7" name="TextBox 6">
            <a:extLst>
              <a:ext uri="{FF2B5EF4-FFF2-40B4-BE49-F238E27FC236}">
                <a16:creationId xmlns:a16="http://schemas.microsoft.com/office/drawing/2014/main" id="{45A19182-1DA0-E10A-3ACE-66F1F50BEDAE}"/>
              </a:ext>
            </a:extLst>
          </p:cNvPr>
          <p:cNvSpPr txBox="1"/>
          <p:nvPr/>
        </p:nvSpPr>
        <p:spPr>
          <a:xfrm>
            <a:off x="6240697" y="946044"/>
            <a:ext cx="2064135" cy="369332"/>
          </a:xfrm>
          <a:prstGeom prst="rect">
            <a:avLst/>
          </a:prstGeom>
          <a:noFill/>
        </p:spPr>
        <p:txBody>
          <a:bodyPr wrap="square">
            <a:spAutoFit/>
          </a:bodyPr>
          <a:lstStyle/>
          <a:p>
            <a:pPr>
              <a:buNone/>
            </a:pPr>
            <a:r>
              <a:rPr lang="en-IN" b="1" dirty="0">
                <a:latin typeface="Arial" panose="020B0604020202020204" pitchFamily="34" charset="0"/>
                <a:cs typeface="Arial" panose="020B0604020202020204" pitchFamily="34" charset="0"/>
              </a:rPr>
              <a:t>Key Benefits</a:t>
            </a:r>
          </a:p>
        </p:txBody>
      </p:sp>
      <p:sp>
        <p:nvSpPr>
          <p:cNvPr id="8" name="Rectangle 1">
            <a:extLst>
              <a:ext uri="{FF2B5EF4-FFF2-40B4-BE49-F238E27FC236}">
                <a16:creationId xmlns:a16="http://schemas.microsoft.com/office/drawing/2014/main" id="{FAC2523D-0CC0-7A97-34E6-67499B504E01}"/>
              </a:ext>
            </a:extLst>
          </p:cNvPr>
          <p:cNvSpPr>
            <a:spLocks noChangeArrowheads="1"/>
          </p:cNvSpPr>
          <p:nvPr/>
        </p:nvSpPr>
        <p:spPr bwMode="auto">
          <a:xfrm>
            <a:off x="6339019" y="1449600"/>
            <a:ext cx="33910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Prevents water overflow</a:t>
            </a:r>
          </a:p>
        </p:txBody>
      </p:sp>
      <p:sp>
        <p:nvSpPr>
          <p:cNvPr id="9" name="Rectangle 2">
            <a:extLst>
              <a:ext uri="{FF2B5EF4-FFF2-40B4-BE49-F238E27FC236}">
                <a16:creationId xmlns:a16="http://schemas.microsoft.com/office/drawing/2014/main" id="{5D26A887-1B64-6FA6-D0E0-B4C1683350A4}"/>
              </a:ext>
            </a:extLst>
          </p:cNvPr>
          <p:cNvSpPr>
            <a:spLocks noChangeArrowheads="1"/>
          </p:cNvSpPr>
          <p:nvPr/>
        </p:nvSpPr>
        <p:spPr bwMode="auto">
          <a:xfrm>
            <a:off x="6339019" y="1788154"/>
            <a:ext cx="32151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Avoids motor dry run</a:t>
            </a:r>
          </a:p>
        </p:txBody>
      </p:sp>
      <p:sp>
        <p:nvSpPr>
          <p:cNvPr id="10" name="Rectangle 3">
            <a:extLst>
              <a:ext uri="{FF2B5EF4-FFF2-40B4-BE49-F238E27FC236}">
                <a16:creationId xmlns:a16="http://schemas.microsoft.com/office/drawing/2014/main" id="{7666E9B4-EE83-0BD2-E664-9B4B2FF2E91E}"/>
              </a:ext>
            </a:extLst>
          </p:cNvPr>
          <p:cNvSpPr>
            <a:spLocks noChangeArrowheads="1"/>
          </p:cNvSpPr>
          <p:nvPr/>
        </p:nvSpPr>
        <p:spPr bwMode="auto">
          <a:xfrm>
            <a:off x="6339019" y="2126708"/>
            <a:ext cx="30086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Saves electricity</a:t>
            </a:r>
          </a:p>
        </p:txBody>
      </p:sp>
      <p:sp>
        <p:nvSpPr>
          <p:cNvPr id="11" name="Rectangle 4">
            <a:extLst>
              <a:ext uri="{FF2B5EF4-FFF2-40B4-BE49-F238E27FC236}">
                <a16:creationId xmlns:a16="http://schemas.microsoft.com/office/drawing/2014/main" id="{3C663B57-0024-1793-C998-A9962541DF91}"/>
              </a:ext>
            </a:extLst>
          </p:cNvPr>
          <p:cNvSpPr>
            <a:spLocks noChangeArrowheads="1"/>
          </p:cNvSpPr>
          <p:nvPr/>
        </p:nvSpPr>
        <p:spPr bwMode="auto">
          <a:xfrm>
            <a:off x="6339019" y="2494909"/>
            <a:ext cx="44287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Reduces human supervision</a:t>
            </a:r>
          </a:p>
        </p:txBody>
      </p:sp>
      <p:sp>
        <p:nvSpPr>
          <p:cNvPr id="13" name="TextBox 12">
            <a:extLst>
              <a:ext uri="{FF2B5EF4-FFF2-40B4-BE49-F238E27FC236}">
                <a16:creationId xmlns:a16="http://schemas.microsoft.com/office/drawing/2014/main" id="{9057DC33-D3AB-6798-AD33-7D28400017AC}"/>
              </a:ext>
            </a:extLst>
          </p:cNvPr>
          <p:cNvSpPr txBox="1"/>
          <p:nvPr/>
        </p:nvSpPr>
        <p:spPr>
          <a:xfrm>
            <a:off x="6339019" y="2900895"/>
            <a:ext cx="3598607" cy="338554"/>
          </a:xfrm>
          <a:prstGeom prst="rect">
            <a:avLst/>
          </a:prstGeom>
          <a:noFill/>
        </p:spPr>
        <p:txBody>
          <a:bodyPr wrap="square">
            <a:spAutoFit/>
          </a:bodyPr>
          <a:lstStyle/>
          <a:p>
            <a:pPr>
              <a:buFont typeface="Arial" panose="020B0604020202020204" pitchFamily="34" charset="0"/>
              <a:buChar char="•"/>
            </a:pPr>
            <a:r>
              <a:rPr lang="en-IN" sz="1600" dirty="0">
                <a:latin typeface="Arial" panose="020B0604020202020204" pitchFamily="34" charset="0"/>
                <a:cs typeface="Arial" panose="020B0604020202020204" pitchFamily="34" charset="0"/>
              </a:rPr>
              <a:t>Real-time monitoring &amp; control</a:t>
            </a:r>
          </a:p>
        </p:txBody>
      </p:sp>
      <p:sp>
        <p:nvSpPr>
          <p:cNvPr id="15" name="TextBox 14">
            <a:extLst>
              <a:ext uri="{FF2B5EF4-FFF2-40B4-BE49-F238E27FC236}">
                <a16:creationId xmlns:a16="http://schemas.microsoft.com/office/drawing/2014/main" id="{42FD0DBC-9FFF-97CB-E7D8-82FAA9963826}"/>
              </a:ext>
            </a:extLst>
          </p:cNvPr>
          <p:cNvSpPr txBox="1"/>
          <p:nvPr/>
        </p:nvSpPr>
        <p:spPr>
          <a:xfrm>
            <a:off x="2640009" y="4623383"/>
            <a:ext cx="4451169"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Applications</a:t>
            </a:r>
          </a:p>
        </p:txBody>
      </p:sp>
      <p:sp>
        <p:nvSpPr>
          <p:cNvPr id="16" name="Rectangle 5">
            <a:extLst>
              <a:ext uri="{FF2B5EF4-FFF2-40B4-BE49-F238E27FC236}">
                <a16:creationId xmlns:a16="http://schemas.microsoft.com/office/drawing/2014/main" id="{E6598B0D-9418-0C9C-DA2B-69EEB5E23CB0}"/>
              </a:ext>
            </a:extLst>
          </p:cNvPr>
          <p:cNvSpPr>
            <a:spLocks noChangeArrowheads="1"/>
          </p:cNvSpPr>
          <p:nvPr/>
        </p:nvSpPr>
        <p:spPr bwMode="auto">
          <a:xfrm>
            <a:off x="2778523" y="5059016"/>
            <a:ext cx="24840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Residential apartments</a:t>
            </a:r>
          </a:p>
        </p:txBody>
      </p:sp>
      <p:sp>
        <p:nvSpPr>
          <p:cNvPr id="17" name="Rectangle 6">
            <a:extLst>
              <a:ext uri="{FF2B5EF4-FFF2-40B4-BE49-F238E27FC236}">
                <a16:creationId xmlns:a16="http://schemas.microsoft.com/office/drawing/2014/main" id="{71458017-AFD4-9161-A1FD-295B83908A31}"/>
              </a:ext>
            </a:extLst>
          </p:cNvPr>
          <p:cNvSpPr>
            <a:spLocks noChangeArrowheads="1"/>
          </p:cNvSpPr>
          <p:nvPr/>
        </p:nvSpPr>
        <p:spPr bwMode="auto">
          <a:xfrm>
            <a:off x="2778524" y="5455661"/>
            <a:ext cx="31229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Hostels &amp; colleges</a:t>
            </a:r>
          </a:p>
        </p:txBody>
      </p:sp>
      <p:sp>
        <p:nvSpPr>
          <p:cNvPr id="18" name="Rectangle 7">
            <a:extLst>
              <a:ext uri="{FF2B5EF4-FFF2-40B4-BE49-F238E27FC236}">
                <a16:creationId xmlns:a16="http://schemas.microsoft.com/office/drawing/2014/main" id="{C94869E6-F59C-22D8-1A0C-0F8A5D779B2A}"/>
              </a:ext>
            </a:extLst>
          </p:cNvPr>
          <p:cNvSpPr>
            <a:spLocks noChangeArrowheads="1"/>
          </p:cNvSpPr>
          <p:nvPr/>
        </p:nvSpPr>
        <p:spPr bwMode="auto">
          <a:xfrm>
            <a:off x="2778523" y="5839570"/>
            <a:ext cx="25671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Agricultural water tanks</a:t>
            </a:r>
          </a:p>
        </p:txBody>
      </p:sp>
      <p:sp>
        <p:nvSpPr>
          <p:cNvPr id="20" name="TextBox 19">
            <a:extLst>
              <a:ext uri="{FF2B5EF4-FFF2-40B4-BE49-F238E27FC236}">
                <a16:creationId xmlns:a16="http://schemas.microsoft.com/office/drawing/2014/main" id="{1EB1419F-52C2-34A5-AFBE-B9FF18531F3B}"/>
              </a:ext>
            </a:extLst>
          </p:cNvPr>
          <p:cNvSpPr txBox="1"/>
          <p:nvPr/>
        </p:nvSpPr>
        <p:spPr>
          <a:xfrm>
            <a:off x="2778523" y="6178124"/>
            <a:ext cx="4763467" cy="338554"/>
          </a:xfrm>
          <a:prstGeom prst="rect">
            <a:avLst/>
          </a:prstGeom>
          <a:noFill/>
        </p:spPr>
        <p:txBody>
          <a:bodyPr wrap="square">
            <a:spAutoFit/>
          </a:bodyPr>
          <a:lstStyle/>
          <a:p>
            <a:pPr>
              <a:buFont typeface="Arial" panose="020B0604020202020204" pitchFamily="34" charset="0"/>
              <a:buChar char="•"/>
            </a:pPr>
            <a:r>
              <a:rPr lang="en-IN" sz="1600" dirty="0">
                <a:latin typeface="Arial" panose="020B0604020202020204" pitchFamily="34" charset="0"/>
                <a:cs typeface="Arial" panose="020B0604020202020204" pitchFamily="34" charset="0"/>
              </a:rPr>
              <a:t>Industrial water storage systems</a:t>
            </a:r>
          </a:p>
        </p:txBody>
      </p:sp>
      <p:sp>
        <p:nvSpPr>
          <p:cNvPr id="21" name="AutoShape 9">
            <a:extLst>
              <a:ext uri="{FF2B5EF4-FFF2-40B4-BE49-F238E27FC236}">
                <a16:creationId xmlns:a16="http://schemas.microsoft.com/office/drawing/2014/main" id="{E11686A7-6E30-7619-2505-407F7EE95D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2" name="Picture 21">
            <a:extLst>
              <a:ext uri="{FF2B5EF4-FFF2-40B4-BE49-F238E27FC236}">
                <a16:creationId xmlns:a16="http://schemas.microsoft.com/office/drawing/2014/main" id="{DBA63B2C-4FB1-0B67-6330-8D8E1939B31C}"/>
              </a:ext>
            </a:extLst>
          </p:cNvPr>
          <p:cNvPicPr>
            <a:picLocks noChangeAspect="1"/>
          </p:cNvPicPr>
          <p:nvPr/>
        </p:nvPicPr>
        <p:blipFill>
          <a:blip r:embed="rId2"/>
          <a:stretch>
            <a:fillRect/>
          </a:stretch>
        </p:blipFill>
        <p:spPr>
          <a:xfrm>
            <a:off x="803855" y="783111"/>
            <a:ext cx="4963816" cy="3201539"/>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E3E5FF87-9193-093F-7A41-682480BFB894}"/>
              </a:ext>
            </a:extLst>
          </p:cNvPr>
          <p:cNvPicPr>
            <a:picLocks noChangeAspect="1"/>
          </p:cNvPicPr>
          <p:nvPr/>
        </p:nvPicPr>
        <p:blipFill>
          <a:blip r:embed="rId3"/>
          <a:srcRect t="-37" r="7313" b="37"/>
          <a:stretch>
            <a:fillRect/>
          </a:stretch>
        </p:blipFill>
        <p:spPr>
          <a:xfrm>
            <a:off x="6163002" y="3429000"/>
            <a:ext cx="5225143" cy="3338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0035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689</Words>
  <Application>Microsoft Office PowerPoint</Application>
  <PresentationFormat>Widescreen</PresentationFormat>
  <Paragraphs>86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Arial Narrow</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MANDA SAI KUMAR</dc:creator>
  <cp:lastModifiedBy>Sumanth Segu</cp:lastModifiedBy>
  <cp:revision>1</cp:revision>
  <dcterms:created xsi:type="dcterms:W3CDTF">2025-12-23T16:00:43Z</dcterms:created>
  <dcterms:modified xsi:type="dcterms:W3CDTF">2025-12-26T10:39:26Z</dcterms:modified>
</cp:coreProperties>
</file>